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8" r:id="rId1"/>
  </p:sldMasterIdLst>
  <p:notesMasterIdLst>
    <p:notesMasterId r:id="rId22"/>
  </p:notesMasterIdLst>
  <p:handoutMasterIdLst>
    <p:handoutMasterId r:id="rId23"/>
  </p:handoutMasterIdLst>
  <p:sldIdLst>
    <p:sldId id="277" r:id="rId2"/>
    <p:sldId id="361" r:id="rId3"/>
    <p:sldId id="278" r:id="rId4"/>
    <p:sldId id="279" r:id="rId5"/>
    <p:sldId id="363" r:id="rId6"/>
    <p:sldId id="374" r:id="rId7"/>
    <p:sldId id="375" r:id="rId8"/>
    <p:sldId id="364" r:id="rId9"/>
    <p:sldId id="281" r:id="rId10"/>
    <p:sldId id="293" r:id="rId11"/>
    <p:sldId id="284" r:id="rId12"/>
    <p:sldId id="358" r:id="rId13"/>
    <p:sldId id="373" r:id="rId14"/>
    <p:sldId id="376" r:id="rId15"/>
    <p:sldId id="287" r:id="rId16"/>
    <p:sldId id="370" r:id="rId17"/>
    <p:sldId id="339" r:id="rId18"/>
    <p:sldId id="371" r:id="rId19"/>
    <p:sldId id="378" r:id="rId20"/>
    <p:sldId id="290"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050">
          <p15:clr>
            <a:srgbClr val="A4A3A4"/>
          </p15:clr>
        </p15:guide>
        <p15:guide id="2" pos="3879">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C7C4"/>
    <a:srgbClr val="0A0B20"/>
    <a:srgbClr val="E73A1C"/>
    <a:srgbClr val="0F1459"/>
    <a:srgbClr val="278D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225"/>
    <p:restoredTop sz="81785"/>
  </p:normalViewPr>
  <p:slideViewPr>
    <p:cSldViewPr snapToGrid="0">
      <p:cViewPr>
        <p:scale>
          <a:sx n="63" d="100"/>
          <a:sy n="63" d="100"/>
        </p:scale>
        <p:origin x="-296" y="-416"/>
      </p:cViewPr>
      <p:guideLst>
        <p:guide orient="horz" pos="2050"/>
        <p:guide pos="3879"/>
      </p:guideLst>
    </p:cSldViewPr>
  </p:slideViewPr>
  <p:notesTextViewPr>
    <p:cViewPr>
      <p:scale>
        <a:sx n="1" d="1"/>
        <a:sy n="1" d="1"/>
      </p:scale>
      <p:origin x="0" y="0"/>
    </p:cViewPr>
  </p:notesTextViewPr>
  <p:notesViewPr>
    <p:cSldViewPr snapToGrid="0">
      <p:cViewPr varScale="1">
        <p:scale>
          <a:sx n="57" d="100"/>
          <a:sy n="57" d="100"/>
        </p:scale>
        <p:origin x="2832" y="6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handoutMaster" Target="handoutMasters/handoutMaster1.xml"/><Relationship Id="rId24" Type="http://schemas.openxmlformats.org/officeDocument/2006/relationships/printerSettings" Target="printerSettings/printerSettings1.bin"/><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AA5D99-9E16-B64B-9358-D22F5C1B93A8}" type="doc">
      <dgm:prSet loTypeId="urn:microsoft.com/office/officeart/2009/3/layout/DescendingProcess" loCatId="" qsTypeId="urn:microsoft.com/office/officeart/2005/8/quickstyle/simple4" qsCatId="simple" csTypeId="urn:microsoft.com/office/officeart/2005/8/colors/colorful5" csCatId="colorful" phldr="1"/>
      <dgm:spPr/>
      <dgm:t>
        <a:bodyPr/>
        <a:lstStyle/>
        <a:p>
          <a:endParaRPr lang="zh-CN" altLang="en-US"/>
        </a:p>
      </dgm:t>
    </dgm:pt>
    <dgm:pt modelId="{B91AE914-606D-784A-954C-8448D2BC0D81}">
      <dgm:prSet phldrT="[文本]" custT="1"/>
      <dgm:spPr/>
      <dgm:t>
        <a:bodyPr/>
        <a:lstStyle/>
        <a:p>
          <a:r>
            <a:rPr lang="zh-CN" altLang="en-US" sz="2000" dirty="0" smtClean="0">
              <a:solidFill>
                <a:srgbClr val="FFC000"/>
              </a:solidFill>
              <a:latin typeface="STXinwei" charset="-122"/>
              <a:ea typeface="STXinwei" charset="-122"/>
              <a:cs typeface="STXinwei" charset="-122"/>
            </a:rPr>
            <a:t>应用场景：互联网</a:t>
          </a:r>
          <a:r>
            <a:rPr lang="en-US" altLang="zh-CN" sz="2000" dirty="0" smtClean="0">
              <a:solidFill>
                <a:srgbClr val="FFC000"/>
              </a:solidFill>
              <a:latin typeface="STXinwei" charset="-122"/>
              <a:ea typeface="STXinwei" charset="-122"/>
              <a:cs typeface="STXinwei" charset="-122"/>
            </a:rPr>
            <a:t>O2O</a:t>
          </a:r>
          <a:r>
            <a:rPr lang="zh-CN" altLang="en-US" sz="2000" dirty="0" smtClean="0">
              <a:solidFill>
                <a:srgbClr val="FFC000"/>
              </a:solidFill>
              <a:latin typeface="STXinwei" charset="-122"/>
              <a:ea typeface="STXinwei" charset="-122"/>
              <a:cs typeface="STXinwei" charset="-122"/>
            </a:rPr>
            <a:t>营销</a:t>
          </a:r>
          <a:endParaRPr lang="zh-CN" altLang="en-US" sz="2000" dirty="0">
            <a:solidFill>
              <a:srgbClr val="FFC000"/>
            </a:solidFill>
            <a:latin typeface="STXinwei" charset="-122"/>
            <a:ea typeface="STXinwei" charset="-122"/>
            <a:cs typeface="STXinwei" charset="-122"/>
          </a:endParaRPr>
        </a:p>
      </dgm:t>
    </dgm:pt>
    <dgm:pt modelId="{A8224464-DF68-7C4A-B325-4D84663929F5}" type="parTrans" cxnId="{29C6E12E-6EEE-9048-A279-9221422495FF}">
      <dgm:prSet/>
      <dgm:spPr/>
      <dgm:t>
        <a:bodyPr/>
        <a:lstStyle/>
        <a:p>
          <a:endParaRPr lang="zh-CN" altLang="en-US"/>
        </a:p>
      </dgm:t>
    </dgm:pt>
    <dgm:pt modelId="{37B331F7-1BEE-3847-9E51-24E6DD468AA6}" type="sibTrans" cxnId="{29C6E12E-6EEE-9048-A279-9221422495FF}">
      <dgm:prSet/>
      <dgm:spPr/>
      <dgm:t>
        <a:bodyPr/>
        <a:lstStyle/>
        <a:p>
          <a:endParaRPr lang="zh-CN" altLang="en-US"/>
        </a:p>
      </dgm:t>
    </dgm:pt>
    <dgm:pt modelId="{B214C7D2-13F5-9043-B5AD-2E5B027956DB}">
      <dgm:prSet phldrT="[文本]" custT="1"/>
      <dgm:spPr/>
      <dgm:t>
        <a:bodyPr/>
        <a:lstStyle/>
        <a:p>
          <a:r>
            <a:rPr lang="zh-CN" altLang="en-US" sz="2000" dirty="0" smtClean="0">
              <a:solidFill>
                <a:srgbClr val="FFC000"/>
              </a:solidFill>
              <a:latin typeface="STXinwei" charset="-122"/>
              <a:ea typeface="STXinwei" charset="-122"/>
              <a:cs typeface="STXinwei" charset="-122"/>
            </a:rPr>
            <a:t>直接预测目标：用户是否进行优惠券消费</a:t>
          </a:r>
          <a:endParaRPr lang="zh-CN" altLang="en-US" sz="2000" dirty="0">
            <a:solidFill>
              <a:srgbClr val="FFC000"/>
            </a:solidFill>
            <a:latin typeface="STXinwei" charset="-122"/>
            <a:ea typeface="STXinwei" charset="-122"/>
            <a:cs typeface="STXinwei" charset="-122"/>
          </a:endParaRPr>
        </a:p>
      </dgm:t>
    </dgm:pt>
    <dgm:pt modelId="{F5CF07EE-CA2F-3141-9177-165B912876E2}" type="parTrans" cxnId="{5828DBCD-5EE4-9142-A8E9-CB9FA197EFDD}">
      <dgm:prSet/>
      <dgm:spPr/>
      <dgm:t>
        <a:bodyPr/>
        <a:lstStyle/>
        <a:p>
          <a:endParaRPr lang="zh-CN" altLang="en-US"/>
        </a:p>
      </dgm:t>
    </dgm:pt>
    <dgm:pt modelId="{9C3F37E8-937C-194C-8831-A6071EC7E271}" type="sibTrans" cxnId="{5828DBCD-5EE4-9142-A8E9-CB9FA197EFDD}">
      <dgm:prSet/>
      <dgm:spPr/>
      <dgm:t>
        <a:bodyPr/>
        <a:lstStyle/>
        <a:p>
          <a:endParaRPr lang="zh-CN" altLang="en-US"/>
        </a:p>
      </dgm:t>
    </dgm:pt>
    <dgm:pt modelId="{9BB6A7C5-DA4D-CA43-AF6C-768EF6A83C73}">
      <dgm:prSet phldrT="[文本]" custT="1"/>
      <dgm:spPr/>
      <dgm:t>
        <a:bodyPr/>
        <a:lstStyle/>
        <a:p>
          <a:r>
            <a:rPr lang="zh-CN" altLang="en-US" sz="2000" dirty="0" smtClean="0">
              <a:solidFill>
                <a:srgbClr val="FFC000"/>
              </a:solidFill>
              <a:latin typeface="STXinwei" charset="-122"/>
              <a:ea typeface="STXinwei" charset="-122"/>
              <a:cs typeface="STXinwei" charset="-122"/>
            </a:rPr>
            <a:t>预测内容：用户消费偏好</a:t>
          </a:r>
          <a:endParaRPr lang="zh-CN" altLang="en-US" sz="2000" dirty="0">
            <a:solidFill>
              <a:srgbClr val="FFC000"/>
            </a:solidFill>
            <a:latin typeface="STXinwei" charset="-122"/>
            <a:ea typeface="STXinwei" charset="-122"/>
            <a:cs typeface="STXinwei" charset="-122"/>
          </a:endParaRPr>
        </a:p>
      </dgm:t>
    </dgm:pt>
    <dgm:pt modelId="{A0D26FB5-30E7-EC41-969D-76C5D6E6A672}" type="parTrans" cxnId="{0F355A8E-3C3B-9842-85C1-5826CEF72370}">
      <dgm:prSet/>
      <dgm:spPr/>
      <dgm:t>
        <a:bodyPr/>
        <a:lstStyle/>
        <a:p>
          <a:endParaRPr lang="zh-CN" altLang="en-US"/>
        </a:p>
      </dgm:t>
    </dgm:pt>
    <dgm:pt modelId="{926490FD-5F63-ED4F-96A5-A1477447A829}" type="sibTrans" cxnId="{0F355A8E-3C3B-9842-85C1-5826CEF72370}">
      <dgm:prSet/>
      <dgm:spPr/>
      <dgm:t>
        <a:bodyPr/>
        <a:lstStyle/>
        <a:p>
          <a:endParaRPr lang="zh-CN" altLang="en-US"/>
        </a:p>
      </dgm:t>
    </dgm:pt>
    <dgm:pt modelId="{C2A31E0B-BB90-5943-BE1A-36CF6EEB1045}">
      <dgm:prSet phldrT="[文本]" custT="1"/>
      <dgm:spPr/>
      <dgm:t>
        <a:bodyPr/>
        <a:lstStyle/>
        <a:p>
          <a:pPr>
            <a:lnSpc>
              <a:spcPct val="100000"/>
            </a:lnSpc>
          </a:pPr>
          <a:r>
            <a:rPr lang="zh-CN" altLang="en-US" sz="2000" dirty="0" smtClean="0">
              <a:solidFill>
                <a:srgbClr val="FFC000"/>
              </a:solidFill>
              <a:latin typeface="STXinwei" charset="-122"/>
              <a:ea typeface="STXinwei" charset="-122"/>
              <a:cs typeface="STXinwei" charset="-122"/>
            </a:rPr>
            <a:t>二分类问题，评价指标：</a:t>
          </a:r>
          <a:r>
            <a:rPr lang="en-US" altLang="zh-CN" sz="2000" dirty="0" smtClean="0">
              <a:solidFill>
                <a:srgbClr val="FFC000"/>
              </a:solidFill>
              <a:latin typeface="STXinwei" charset="-122"/>
              <a:ea typeface="STXinwei" charset="-122"/>
              <a:cs typeface="STXinwei" charset="-122"/>
            </a:rPr>
            <a:t>AUC</a:t>
          </a:r>
          <a:endParaRPr lang="zh-CN" altLang="en-US" sz="2000" dirty="0">
            <a:solidFill>
              <a:srgbClr val="FFC000"/>
            </a:solidFill>
            <a:latin typeface="STXinwei" charset="-122"/>
            <a:ea typeface="STXinwei" charset="-122"/>
            <a:cs typeface="STXinwei" charset="-122"/>
          </a:endParaRPr>
        </a:p>
      </dgm:t>
    </dgm:pt>
    <dgm:pt modelId="{AB0982BC-5BA5-124D-9EF6-CACBBD712002}" type="parTrans" cxnId="{84496F48-3928-D54E-A9A2-3136DA945A74}">
      <dgm:prSet/>
      <dgm:spPr/>
      <dgm:t>
        <a:bodyPr/>
        <a:lstStyle/>
        <a:p>
          <a:endParaRPr lang="zh-CN" altLang="en-US"/>
        </a:p>
      </dgm:t>
    </dgm:pt>
    <dgm:pt modelId="{EFA1ADD8-3288-824B-A883-F331157C63DD}" type="sibTrans" cxnId="{84496F48-3928-D54E-A9A2-3136DA945A74}">
      <dgm:prSet/>
      <dgm:spPr/>
      <dgm:t>
        <a:bodyPr/>
        <a:lstStyle/>
        <a:p>
          <a:endParaRPr lang="zh-CN" altLang="en-US"/>
        </a:p>
      </dgm:t>
    </dgm:pt>
    <dgm:pt modelId="{F058B289-02E1-AE4C-B393-BC2058B456A3}" type="pres">
      <dgm:prSet presAssocID="{3FAA5D99-9E16-B64B-9358-D22F5C1B93A8}" presName="Name0" presStyleCnt="0">
        <dgm:presLayoutVars>
          <dgm:chMax val="7"/>
          <dgm:chPref val="5"/>
        </dgm:presLayoutVars>
      </dgm:prSet>
      <dgm:spPr/>
      <dgm:t>
        <a:bodyPr/>
        <a:lstStyle/>
        <a:p>
          <a:endParaRPr lang="zh-CN" altLang="en-US"/>
        </a:p>
      </dgm:t>
    </dgm:pt>
    <dgm:pt modelId="{6C69F36F-6940-6841-98D7-CFDBC261394D}" type="pres">
      <dgm:prSet presAssocID="{3FAA5D99-9E16-B64B-9358-D22F5C1B93A8}" presName="arrowNode" presStyleLbl="node1" presStyleIdx="0" presStyleCnt="1" custAng="20961169"/>
      <dgm:spPr>
        <a:gradFill rotWithShape="0">
          <a:gsLst>
            <a:gs pos="0">
              <a:srgbClr val="00B0F0"/>
            </a:gs>
            <a:gs pos="100000">
              <a:schemeClr val="accent5">
                <a:hueOff val="0"/>
                <a:satOff val="0"/>
                <a:lumOff val="0"/>
                <a:alphaOff val="0"/>
                <a:shade val="90000"/>
                <a:lumMod val="84000"/>
              </a:schemeClr>
            </a:gs>
          </a:gsLst>
        </a:gradFill>
      </dgm:spPr>
      <dgm:t>
        <a:bodyPr/>
        <a:lstStyle/>
        <a:p>
          <a:endParaRPr lang="zh-CN" altLang="en-US"/>
        </a:p>
      </dgm:t>
    </dgm:pt>
    <dgm:pt modelId="{3ED3C132-DFAD-A440-A58B-DE742D19F617}" type="pres">
      <dgm:prSet presAssocID="{B91AE914-606D-784A-954C-8448D2BC0D81}" presName="txNode1" presStyleLbl="revTx" presStyleIdx="0" presStyleCnt="4" custLinFactNeighborX="-13793" custLinFactNeighborY="44466">
        <dgm:presLayoutVars>
          <dgm:bulletEnabled val="1"/>
        </dgm:presLayoutVars>
      </dgm:prSet>
      <dgm:spPr/>
      <dgm:t>
        <a:bodyPr/>
        <a:lstStyle/>
        <a:p>
          <a:endParaRPr lang="zh-CN" altLang="en-US"/>
        </a:p>
      </dgm:t>
    </dgm:pt>
    <dgm:pt modelId="{5DA49AA9-CDB3-4542-B4DD-5D73C184150E}" type="pres">
      <dgm:prSet presAssocID="{B214C7D2-13F5-9043-B5AD-2E5B027956DB}" presName="txNode2" presStyleLbl="revTx" presStyleIdx="1" presStyleCnt="4" custScaleX="112472" custLinFactY="8695" custLinFactNeighborX="44386" custLinFactNeighborY="100000">
        <dgm:presLayoutVars>
          <dgm:bulletEnabled val="1"/>
        </dgm:presLayoutVars>
      </dgm:prSet>
      <dgm:spPr/>
      <dgm:t>
        <a:bodyPr/>
        <a:lstStyle/>
        <a:p>
          <a:endParaRPr lang="zh-CN" altLang="en-US"/>
        </a:p>
      </dgm:t>
    </dgm:pt>
    <dgm:pt modelId="{0B5319FE-BC92-1349-9312-56E1F294A280}" type="pres">
      <dgm:prSet presAssocID="{9C3F37E8-937C-194C-8831-A6071EC7E271}" presName="dotNode2" presStyleCnt="0"/>
      <dgm:spPr/>
    </dgm:pt>
    <dgm:pt modelId="{2ABAD02B-BDFB-5447-AD1C-A33A39400610}" type="pres">
      <dgm:prSet presAssocID="{9C3F37E8-937C-194C-8831-A6071EC7E271}" presName="dotRepeatNode" presStyleLbl="fgShp" presStyleIdx="0" presStyleCnt="2" custLinFactX="-100000" custLinFactNeighborX="-128196" custLinFactNeighborY="36263"/>
      <dgm:spPr/>
      <dgm:t>
        <a:bodyPr/>
        <a:lstStyle/>
        <a:p>
          <a:endParaRPr lang="zh-CN" altLang="en-US"/>
        </a:p>
      </dgm:t>
    </dgm:pt>
    <dgm:pt modelId="{827C7F66-1E42-8A4F-8D60-5D8113BD4E3E}" type="pres">
      <dgm:prSet presAssocID="{9BB6A7C5-DA4D-CA43-AF6C-768EF6A83C73}" presName="txNode3" presStyleLbl="revTx" presStyleIdx="2" presStyleCnt="4" custScaleX="117519" custScaleY="86772" custLinFactY="-38340" custLinFactNeighborX="77052" custLinFactNeighborY="-100000">
        <dgm:presLayoutVars>
          <dgm:bulletEnabled val="1"/>
        </dgm:presLayoutVars>
      </dgm:prSet>
      <dgm:spPr/>
      <dgm:t>
        <a:bodyPr/>
        <a:lstStyle/>
        <a:p>
          <a:endParaRPr lang="zh-CN" altLang="en-US"/>
        </a:p>
      </dgm:t>
    </dgm:pt>
    <dgm:pt modelId="{36099104-F9CD-A94B-A6A4-9E5A2D8180F7}" type="pres">
      <dgm:prSet presAssocID="{926490FD-5F63-ED4F-96A5-A1477447A829}" presName="dotNode3" presStyleCnt="0"/>
      <dgm:spPr/>
    </dgm:pt>
    <dgm:pt modelId="{8461C2DC-619C-0247-A251-9633AE99A11E}" type="pres">
      <dgm:prSet presAssocID="{926490FD-5F63-ED4F-96A5-A1477447A829}" presName="dotRepeatNode" presStyleLbl="fgShp" presStyleIdx="1" presStyleCnt="2" custLinFactX="144489" custLinFactY="100000" custLinFactNeighborX="200000" custLinFactNeighborY="135703"/>
      <dgm:spPr/>
      <dgm:t>
        <a:bodyPr/>
        <a:lstStyle/>
        <a:p>
          <a:endParaRPr lang="zh-CN" altLang="en-US"/>
        </a:p>
      </dgm:t>
    </dgm:pt>
    <dgm:pt modelId="{5262B8C2-91B1-0348-B953-DA0ADE547A65}" type="pres">
      <dgm:prSet presAssocID="{C2A31E0B-BB90-5943-BE1A-36CF6EEB1045}" presName="txNode4" presStyleLbl="revTx" presStyleIdx="3" presStyleCnt="4" custScaleX="133453" custLinFactNeighborX="12936" custLinFactNeighborY="-12352">
        <dgm:presLayoutVars>
          <dgm:bulletEnabled val="1"/>
        </dgm:presLayoutVars>
      </dgm:prSet>
      <dgm:spPr/>
      <dgm:t>
        <a:bodyPr/>
        <a:lstStyle/>
        <a:p>
          <a:endParaRPr lang="zh-CN" altLang="en-US"/>
        </a:p>
      </dgm:t>
    </dgm:pt>
  </dgm:ptLst>
  <dgm:cxnLst>
    <dgm:cxn modelId="{61B7DC45-43F1-E64D-8BA0-A642D8F38AD9}" type="presOf" srcId="{B214C7D2-13F5-9043-B5AD-2E5B027956DB}" destId="{5DA49AA9-CDB3-4542-B4DD-5D73C184150E}" srcOrd="0" destOrd="0" presId="urn:microsoft.com/office/officeart/2009/3/layout/DescendingProcess"/>
    <dgm:cxn modelId="{26F7187A-E30A-3242-8D3C-FFA02B1D81C3}" type="presOf" srcId="{926490FD-5F63-ED4F-96A5-A1477447A829}" destId="{8461C2DC-619C-0247-A251-9633AE99A11E}" srcOrd="0" destOrd="0" presId="urn:microsoft.com/office/officeart/2009/3/layout/DescendingProcess"/>
    <dgm:cxn modelId="{550BA97B-2534-664A-8383-3C386803F211}" type="presOf" srcId="{9C3F37E8-937C-194C-8831-A6071EC7E271}" destId="{2ABAD02B-BDFB-5447-AD1C-A33A39400610}" srcOrd="0" destOrd="0" presId="urn:microsoft.com/office/officeart/2009/3/layout/DescendingProcess"/>
    <dgm:cxn modelId="{84496F48-3928-D54E-A9A2-3136DA945A74}" srcId="{3FAA5D99-9E16-B64B-9358-D22F5C1B93A8}" destId="{C2A31E0B-BB90-5943-BE1A-36CF6EEB1045}" srcOrd="3" destOrd="0" parTransId="{AB0982BC-5BA5-124D-9EF6-CACBBD712002}" sibTransId="{EFA1ADD8-3288-824B-A883-F331157C63DD}"/>
    <dgm:cxn modelId="{0F355A8E-3C3B-9842-85C1-5826CEF72370}" srcId="{3FAA5D99-9E16-B64B-9358-D22F5C1B93A8}" destId="{9BB6A7C5-DA4D-CA43-AF6C-768EF6A83C73}" srcOrd="2" destOrd="0" parTransId="{A0D26FB5-30E7-EC41-969D-76C5D6E6A672}" sibTransId="{926490FD-5F63-ED4F-96A5-A1477447A829}"/>
    <dgm:cxn modelId="{C68263E4-0AA6-BA4A-9F0D-EC31C5D7E2BB}" type="presOf" srcId="{9BB6A7C5-DA4D-CA43-AF6C-768EF6A83C73}" destId="{827C7F66-1E42-8A4F-8D60-5D8113BD4E3E}" srcOrd="0" destOrd="0" presId="urn:microsoft.com/office/officeart/2009/3/layout/DescendingProcess"/>
    <dgm:cxn modelId="{67B55143-FD13-F04C-98B3-BA34675F0B06}" type="presOf" srcId="{B91AE914-606D-784A-954C-8448D2BC0D81}" destId="{3ED3C132-DFAD-A440-A58B-DE742D19F617}" srcOrd="0" destOrd="0" presId="urn:microsoft.com/office/officeart/2009/3/layout/DescendingProcess"/>
    <dgm:cxn modelId="{5828DBCD-5EE4-9142-A8E9-CB9FA197EFDD}" srcId="{3FAA5D99-9E16-B64B-9358-D22F5C1B93A8}" destId="{B214C7D2-13F5-9043-B5AD-2E5B027956DB}" srcOrd="1" destOrd="0" parTransId="{F5CF07EE-CA2F-3141-9177-165B912876E2}" sibTransId="{9C3F37E8-937C-194C-8831-A6071EC7E271}"/>
    <dgm:cxn modelId="{8BB773C6-66C8-6C44-A3C3-546B4E84638D}" type="presOf" srcId="{C2A31E0B-BB90-5943-BE1A-36CF6EEB1045}" destId="{5262B8C2-91B1-0348-B953-DA0ADE547A65}" srcOrd="0" destOrd="0" presId="urn:microsoft.com/office/officeart/2009/3/layout/DescendingProcess"/>
    <dgm:cxn modelId="{CF390F9C-9ECD-9442-8463-41461B60658F}" type="presOf" srcId="{3FAA5D99-9E16-B64B-9358-D22F5C1B93A8}" destId="{F058B289-02E1-AE4C-B393-BC2058B456A3}" srcOrd="0" destOrd="0" presId="urn:microsoft.com/office/officeart/2009/3/layout/DescendingProcess"/>
    <dgm:cxn modelId="{29C6E12E-6EEE-9048-A279-9221422495FF}" srcId="{3FAA5D99-9E16-B64B-9358-D22F5C1B93A8}" destId="{B91AE914-606D-784A-954C-8448D2BC0D81}" srcOrd="0" destOrd="0" parTransId="{A8224464-DF68-7C4A-B325-4D84663929F5}" sibTransId="{37B331F7-1BEE-3847-9E51-24E6DD468AA6}"/>
    <dgm:cxn modelId="{3628EB98-D0CE-0F4A-893D-97ABAD1BA6D2}" type="presParOf" srcId="{F058B289-02E1-AE4C-B393-BC2058B456A3}" destId="{6C69F36F-6940-6841-98D7-CFDBC261394D}" srcOrd="0" destOrd="0" presId="urn:microsoft.com/office/officeart/2009/3/layout/DescendingProcess"/>
    <dgm:cxn modelId="{D700A718-9B59-1A40-AB47-A018A230FF32}" type="presParOf" srcId="{F058B289-02E1-AE4C-B393-BC2058B456A3}" destId="{3ED3C132-DFAD-A440-A58B-DE742D19F617}" srcOrd="1" destOrd="0" presId="urn:microsoft.com/office/officeart/2009/3/layout/DescendingProcess"/>
    <dgm:cxn modelId="{64F30230-8692-6F4D-858F-E13D4B23C944}" type="presParOf" srcId="{F058B289-02E1-AE4C-B393-BC2058B456A3}" destId="{5DA49AA9-CDB3-4542-B4DD-5D73C184150E}" srcOrd="2" destOrd="0" presId="urn:microsoft.com/office/officeart/2009/3/layout/DescendingProcess"/>
    <dgm:cxn modelId="{76DCF6C9-6EF9-6E4A-B05F-D38D0FADEAE0}" type="presParOf" srcId="{F058B289-02E1-AE4C-B393-BC2058B456A3}" destId="{0B5319FE-BC92-1349-9312-56E1F294A280}" srcOrd="3" destOrd="0" presId="urn:microsoft.com/office/officeart/2009/3/layout/DescendingProcess"/>
    <dgm:cxn modelId="{04491B2E-67F2-3B4A-8D64-3965172FF0F6}" type="presParOf" srcId="{0B5319FE-BC92-1349-9312-56E1F294A280}" destId="{2ABAD02B-BDFB-5447-AD1C-A33A39400610}" srcOrd="0" destOrd="0" presId="urn:microsoft.com/office/officeart/2009/3/layout/DescendingProcess"/>
    <dgm:cxn modelId="{A62907DB-1D09-B946-9889-7B4EA4168956}" type="presParOf" srcId="{F058B289-02E1-AE4C-B393-BC2058B456A3}" destId="{827C7F66-1E42-8A4F-8D60-5D8113BD4E3E}" srcOrd="4" destOrd="0" presId="urn:microsoft.com/office/officeart/2009/3/layout/DescendingProcess"/>
    <dgm:cxn modelId="{D6521A6B-30B7-D743-94B4-1AD65C8E6EB3}" type="presParOf" srcId="{F058B289-02E1-AE4C-B393-BC2058B456A3}" destId="{36099104-F9CD-A94B-A6A4-9E5A2D8180F7}" srcOrd="5" destOrd="0" presId="urn:microsoft.com/office/officeart/2009/3/layout/DescendingProcess"/>
    <dgm:cxn modelId="{378C1968-A83C-9E45-920D-365CFF5503FB}" type="presParOf" srcId="{36099104-F9CD-A94B-A6A4-9E5A2D8180F7}" destId="{8461C2DC-619C-0247-A251-9633AE99A11E}" srcOrd="0" destOrd="0" presId="urn:microsoft.com/office/officeart/2009/3/layout/DescendingProcess"/>
    <dgm:cxn modelId="{5A8829A7-6857-DE43-A449-9603AE544284}" type="presParOf" srcId="{F058B289-02E1-AE4C-B393-BC2058B456A3}" destId="{5262B8C2-91B1-0348-B953-DA0ADE547A65}" srcOrd="6" destOrd="0" presId="urn:microsoft.com/office/officeart/2009/3/layout/Descending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416FD25-37F7-2E4C-BB09-01E7F8711D90}" type="doc">
      <dgm:prSet loTypeId="urn:microsoft.com/office/officeart/2005/8/layout/hProcess4" loCatId="" qsTypeId="urn:microsoft.com/office/officeart/2005/8/quickstyle/simple5" qsCatId="simple" csTypeId="urn:microsoft.com/office/officeart/2005/8/colors/accent0_3" csCatId="mainScheme" phldr="1"/>
      <dgm:spPr/>
      <dgm:t>
        <a:bodyPr/>
        <a:lstStyle/>
        <a:p>
          <a:endParaRPr lang="zh-CN" altLang="en-US"/>
        </a:p>
      </dgm:t>
    </dgm:pt>
    <dgm:pt modelId="{0773FD73-83EA-1840-A12A-688ED5A27064}">
      <dgm:prSet phldrT="[文本]"/>
      <dgm:spPr/>
      <dgm:t>
        <a:bodyPr/>
        <a:lstStyle/>
        <a:p>
          <a:r>
            <a:rPr lang="en-US" altLang="zh-CN" dirty="0" smtClean="0">
              <a:latin typeface="STXinwei" charset="-122"/>
              <a:ea typeface="STXinwei" charset="-122"/>
              <a:cs typeface="STXinwei" charset="-122"/>
            </a:rPr>
            <a:t>Blending</a:t>
          </a:r>
          <a:endParaRPr lang="zh-CN" altLang="en-US" dirty="0">
            <a:latin typeface="STXinwei" charset="-122"/>
            <a:ea typeface="STXinwei" charset="-122"/>
            <a:cs typeface="STXinwei" charset="-122"/>
          </a:endParaRPr>
        </a:p>
      </dgm:t>
    </dgm:pt>
    <dgm:pt modelId="{BE8564E3-3FF5-E34B-A203-77177C79B006}">
      <dgm:prSet phldrT="[文本]"/>
      <dgm:spPr/>
      <dgm:t>
        <a:bodyPr/>
        <a:lstStyle/>
        <a:p>
          <a:r>
            <a:rPr lang="zh-CN" altLang="en-US" dirty="0" smtClean="0">
              <a:latin typeface="STXinwei" charset="-122"/>
              <a:ea typeface="STXinwei" charset="-122"/>
              <a:cs typeface="STXinwei" charset="-122"/>
            </a:rPr>
            <a:t>直接加权融合</a:t>
          </a:r>
          <a:r>
            <a:rPr lang="en-US" altLang="zh-CN" dirty="0" smtClean="0">
              <a:latin typeface="STXinwei" charset="-122"/>
              <a:ea typeface="STXinwei" charset="-122"/>
              <a:cs typeface="STXinwei" charset="-122"/>
            </a:rPr>
            <a:t>,</a:t>
          </a:r>
          <a:r>
            <a:rPr lang="zh-CN" altLang="en-US" dirty="0" smtClean="0">
              <a:latin typeface="STXinwei" charset="-122"/>
              <a:ea typeface="STXinwei" charset="-122"/>
              <a:cs typeface="STXinwei" charset="-122"/>
            </a:rPr>
            <a:t> </a:t>
          </a:r>
          <a:r>
            <a:rPr lang="en-US" altLang="zh-CN" dirty="0" smtClean="0">
              <a:latin typeface="STXinwei" charset="-122"/>
              <a:ea typeface="STXinwei" charset="-122"/>
              <a:cs typeface="STXinwei" charset="-122"/>
            </a:rPr>
            <a:t>Rank</a:t>
          </a:r>
          <a:r>
            <a:rPr lang="zh-CN" altLang="en-US" dirty="0" smtClean="0">
              <a:latin typeface="STXinwei" charset="-122"/>
              <a:ea typeface="STXinwei" charset="-122"/>
              <a:cs typeface="STXinwei" charset="-122"/>
            </a:rPr>
            <a:t>融合</a:t>
          </a:r>
          <a:endParaRPr lang="zh-CN" altLang="en-US" dirty="0">
            <a:latin typeface="STXinwei" charset="-122"/>
            <a:ea typeface="STXinwei" charset="-122"/>
            <a:cs typeface="STXinwei" charset="-122"/>
          </a:endParaRPr>
        </a:p>
      </dgm:t>
    </dgm:pt>
    <dgm:pt modelId="{EE149E32-978B-6247-8D92-52E89B738207}">
      <dgm:prSet phldrT="[文本]"/>
      <dgm:spPr/>
      <dgm:t>
        <a:bodyPr/>
        <a:lstStyle/>
        <a:p>
          <a:r>
            <a:rPr lang="zh-CN" altLang="en-US" dirty="0" smtClean="0">
              <a:latin typeface="STXinwei" charset="-122"/>
              <a:ea typeface="STXinwei" charset="-122"/>
              <a:cs typeface="STXinwei" charset="-122"/>
            </a:rPr>
            <a:t>模型融合</a:t>
          </a:r>
          <a:endParaRPr lang="zh-CN" altLang="en-US" dirty="0">
            <a:latin typeface="STXinwei" charset="-122"/>
            <a:ea typeface="STXinwei" charset="-122"/>
            <a:cs typeface="STXinwei" charset="-122"/>
          </a:endParaRPr>
        </a:p>
      </dgm:t>
    </dgm:pt>
    <dgm:pt modelId="{B1F55732-4ABC-5940-83DE-4C591A8D4C6B}" type="sibTrans" cxnId="{793152AF-5137-5546-9713-96B3D957673F}">
      <dgm:prSet/>
      <dgm:spPr/>
      <dgm:t>
        <a:bodyPr/>
        <a:lstStyle/>
        <a:p>
          <a:endParaRPr lang="zh-CN" altLang="en-US"/>
        </a:p>
      </dgm:t>
    </dgm:pt>
    <dgm:pt modelId="{75C691AB-0310-1242-8489-804BF9FB31E6}" type="parTrans" cxnId="{793152AF-5137-5546-9713-96B3D957673F}">
      <dgm:prSet/>
      <dgm:spPr/>
      <dgm:t>
        <a:bodyPr/>
        <a:lstStyle/>
        <a:p>
          <a:endParaRPr lang="zh-CN" altLang="en-US"/>
        </a:p>
      </dgm:t>
    </dgm:pt>
    <dgm:pt modelId="{C80F164A-1127-CA48-A394-F01764441904}" type="sibTrans" cxnId="{EFBDFFE8-6CD5-6F4C-AF71-F33B7E2276CB}">
      <dgm:prSet/>
      <dgm:spPr/>
      <dgm:t>
        <a:bodyPr/>
        <a:lstStyle/>
        <a:p>
          <a:endParaRPr lang="zh-CN" altLang="en-US"/>
        </a:p>
      </dgm:t>
    </dgm:pt>
    <dgm:pt modelId="{B3EDEFB2-8298-9843-98C7-9C9383C76938}" type="parTrans" cxnId="{EFBDFFE8-6CD5-6F4C-AF71-F33B7E2276CB}">
      <dgm:prSet/>
      <dgm:spPr/>
      <dgm:t>
        <a:bodyPr/>
        <a:lstStyle/>
        <a:p>
          <a:endParaRPr lang="zh-CN" altLang="en-US"/>
        </a:p>
      </dgm:t>
    </dgm:pt>
    <dgm:pt modelId="{A3C0FF78-A13B-3044-A580-7E5A59D68093}" type="sibTrans" cxnId="{2E7BBA2F-1F59-474E-813E-D1F2BC064D00}">
      <dgm:prSet/>
      <dgm:spPr/>
      <dgm:t>
        <a:bodyPr/>
        <a:lstStyle/>
        <a:p>
          <a:endParaRPr lang="zh-CN" altLang="en-US"/>
        </a:p>
      </dgm:t>
    </dgm:pt>
    <dgm:pt modelId="{9C1993C5-38C7-424E-A635-59E8B8F6ED45}" type="parTrans" cxnId="{2E7BBA2F-1F59-474E-813E-D1F2BC064D00}">
      <dgm:prSet/>
      <dgm:spPr/>
      <dgm:t>
        <a:bodyPr/>
        <a:lstStyle/>
        <a:p>
          <a:endParaRPr lang="zh-CN" altLang="en-US"/>
        </a:p>
      </dgm:t>
    </dgm:pt>
    <dgm:pt modelId="{766B2B2C-893A-8044-933A-0ABFB4EEB4EB}">
      <dgm:prSet phldrT="[文本]"/>
      <dgm:spPr/>
      <dgm:t>
        <a:bodyPr/>
        <a:lstStyle/>
        <a:p>
          <a:r>
            <a:rPr lang="zh-CN" altLang="en-US" dirty="0" smtClean="0">
              <a:latin typeface="STXinwei" charset="-122"/>
              <a:ea typeface="STXinwei" charset="-122"/>
              <a:cs typeface="STXinwei" charset="-122"/>
            </a:rPr>
            <a:t>树模型：</a:t>
          </a:r>
          <a:r>
            <a:rPr lang="en-US" altLang="zh-CN" dirty="0" smtClean="0">
              <a:latin typeface="STXinwei" charset="-122"/>
              <a:ea typeface="STXinwei" charset="-122"/>
              <a:cs typeface="STXinwei" charset="-122"/>
            </a:rPr>
            <a:t>GBDT,</a:t>
          </a:r>
          <a:r>
            <a:rPr lang="zh-CN" altLang="en-US" dirty="0" smtClean="0">
              <a:latin typeface="STXinwei" charset="-122"/>
              <a:ea typeface="STXinwei" charset="-122"/>
              <a:cs typeface="STXinwei" charset="-122"/>
            </a:rPr>
            <a:t> </a:t>
          </a:r>
          <a:r>
            <a:rPr lang="en-US" altLang="zh-CN" dirty="0" smtClean="0">
              <a:latin typeface="STXinwei" charset="-122"/>
              <a:ea typeface="STXinwei" charset="-122"/>
              <a:cs typeface="STXinwei" charset="-122"/>
            </a:rPr>
            <a:t>RF,</a:t>
          </a:r>
          <a:r>
            <a:rPr lang="zh-CN" altLang="en-US" dirty="0" smtClean="0">
              <a:latin typeface="STXinwei" charset="-122"/>
              <a:ea typeface="STXinwei" charset="-122"/>
              <a:cs typeface="STXinwei" charset="-122"/>
            </a:rPr>
            <a:t> </a:t>
          </a:r>
          <a:r>
            <a:rPr lang="en-US" altLang="zh-CN" dirty="0" smtClean="0">
              <a:latin typeface="STXinwei" charset="-122"/>
              <a:ea typeface="STXinwei" charset="-122"/>
              <a:cs typeface="STXinwei" charset="-122"/>
            </a:rPr>
            <a:t>XGBOOST</a:t>
          </a:r>
          <a:endParaRPr lang="zh-CN" altLang="en-US" dirty="0">
            <a:latin typeface="STXinwei" charset="-122"/>
            <a:ea typeface="STXinwei" charset="-122"/>
            <a:cs typeface="STXinwei" charset="-122"/>
          </a:endParaRPr>
        </a:p>
      </dgm:t>
    </dgm:pt>
    <dgm:pt modelId="{35FCE4DB-A122-FC4B-892C-4DFEF886C5E3}">
      <dgm:prSet phldrT="[文本]"/>
      <dgm:spPr/>
      <dgm:t>
        <a:bodyPr/>
        <a:lstStyle/>
        <a:p>
          <a:r>
            <a:rPr lang="zh-CN" altLang="en-US" dirty="0" smtClean="0">
              <a:latin typeface="STXinwei" charset="-122"/>
              <a:ea typeface="STXinwei" charset="-122"/>
              <a:cs typeface="STXinwei" charset="-122"/>
            </a:rPr>
            <a:t>单模型</a:t>
          </a:r>
          <a:endParaRPr lang="zh-CN" altLang="en-US" dirty="0">
            <a:latin typeface="STXinwei" charset="-122"/>
            <a:ea typeface="STXinwei" charset="-122"/>
            <a:cs typeface="STXinwei" charset="-122"/>
          </a:endParaRPr>
        </a:p>
      </dgm:t>
    </dgm:pt>
    <dgm:pt modelId="{C81B0A15-0850-1A4A-B74D-D87FBEC4BE6D}" type="sibTrans" cxnId="{251E74A9-2545-144C-8FD7-E104FA50B6A4}">
      <dgm:prSet/>
      <dgm:spPr/>
      <dgm:t>
        <a:bodyPr/>
        <a:lstStyle/>
        <a:p>
          <a:endParaRPr lang="zh-CN" altLang="en-US"/>
        </a:p>
      </dgm:t>
    </dgm:pt>
    <dgm:pt modelId="{0C8E64D3-2AAC-5A49-8D46-8E4E52A0CE3B}" type="parTrans" cxnId="{251E74A9-2545-144C-8FD7-E104FA50B6A4}">
      <dgm:prSet/>
      <dgm:spPr/>
      <dgm:t>
        <a:bodyPr/>
        <a:lstStyle/>
        <a:p>
          <a:endParaRPr lang="zh-CN" altLang="en-US"/>
        </a:p>
      </dgm:t>
    </dgm:pt>
    <dgm:pt modelId="{05073871-1C3E-7E42-926F-6BA4CD052096}" type="sibTrans" cxnId="{9C6815EF-8D7F-9847-9596-B8456D1667FD}">
      <dgm:prSet/>
      <dgm:spPr/>
      <dgm:t>
        <a:bodyPr/>
        <a:lstStyle/>
        <a:p>
          <a:endParaRPr lang="zh-CN" altLang="en-US"/>
        </a:p>
      </dgm:t>
    </dgm:pt>
    <dgm:pt modelId="{BA9798A9-707E-6347-B242-1057680650F8}" type="parTrans" cxnId="{9C6815EF-8D7F-9847-9596-B8456D1667FD}">
      <dgm:prSet/>
      <dgm:spPr/>
      <dgm:t>
        <a:bodyPr/>
        <a:lstStyle/>
        <a:p>
          <a:endParaRPr lang="zh-CN" altLang="en-US"/>
        </a:p>
      </dgm:t>
    </dgm:pt>
    <dgm:pt modelId="{437A6CCA-76CA-A048-A7FC-A3029D1119CD}">
      <dgm:prSet phldrT="[文本]"/>
      <dgm:spPr/>
      <dgm:t>
        <a:bodyPr/>
        <a:lstStyle/>
        <a:p>
          <a:r>
            <a:rPr lang="zh-CN" altLang="en-US" dirty="0" smtClean="0">
              <a:latin typeface="STXinwei" charset="-122"/>
              <a:ea typeface="STXinwei" charset="-122"/>
              <a:cs typeface="STXinwei" charset="-122"/>
            </a:rPr>
            <a:t>特征提取</a:t>
          </a:r>
          <a:endParaRPr lang="zh-CN" altLang="en-US" dirty="0">
            <a:latin typeface="STXinwei" charset="-122"/>
            <a:ea typeface="STXinwei" charset="-122"/>
            <a:cs typeface="STXinwei" charset="-122"/>
          </a:endParaRPr>
        </a:p>
      </dgm:t>
    </dgm:pt>
    <dgm:pt modelId="{1CBD0CEA-C54C-5B47-B386-6CDFD91D0CC8}">
      <dgm:prSet phldrT="[文本]"/>
      <dgm:spPr/>
      <dgm:t>
        <a:bodyPr/>
        <a:lstStyle/>
        <a:p>
          <a:r>
            <a:rPr lang="zh-CN" altLang="en-US" dirty="0" smtClean="0">
              <a:latin typeface="STXinwei" charset="-122"/>
              <a:ea typeface="STXinwei" charset="-122"/>
              <a:cs typeface="STXinwei" charset="-122"/>
            </a:rPr>
            <a:t>数据划分</a:t>
          </a:r>
          <a:endParaRPr lang="zh-CN" altLang="en-US" dirty="0">
            <a:latin typeface="STXinwei" charset="-122"/>
            <a:ea typeface="STXinwei" charset="-122"/>
            <a:cs typeface="STXinwei" charset="-122"/>
          </a:endParaRPr>
        </a:p>
      </dgm:t>
    </dgm:pt>
    <dgm:pt modelId="{8D2ED229-F796-954D-AD36-16BB6FE6CB88}">
      <dgm:prSet phldrT="[文本]"/>
      <dgm:spPr/>
      <dgm:t>
        <a:bodyPr/>
        <a:lstStyle/>
        <a:p>
          <a:r>
            <a:rPr lang="zh-CN" altLang="en-US" dirty="0" smtClean="0">
              <a:latin typeface="STXinwei" charset="-122"/>
              <a:ea typeface="STXinwei" charset="-122"/>
              <a:cs typeface="STXinwei" charset="-122"/>
            </a:rPr>
            <a:t>数据准备</a:t>
          </a:r>
          <a:endParaRPr lang="zh-CN" altLang="en-US" dirty="0">
            <a:latin typeface="STXinwei" charset="-122"/>
            <a:ea typeface="STXinwei" charset="-122"/>
            <a:cs typeface="STXinwei" charset="-122"/>
          </a:endParaRPr>
        </a:p>
      </dgm:t>
    </dgm:pt>
    <dgm:pt modelId="{F6728CAD-94E3-524F-984B-557B75C6B7F5}" type="sibTrans" cxnId="{9409E2BF-55BE-8C41-BFCB-7684CC8FD5B5}">
      <dgm:prSet/>
      <dgm:spPr/>
      <dgm:t>
        <a:bodyPr/>
        <a:lstStyle/>
        <a:p>
          <a:endParaRPr lang="zh-CN" altLang="en-US"/>
        </a:p>
      </dgm:t>
    </dgm:pt>
    <dgm:pt modelId="{156328FA-7EE5-B44D-8D6D-7FBAD1BFFE23}" type="parTrans" cxnId="{9409E2BF-55BE-8C41-BFCB-7684CC8FD5B5}">
      <dgm:prSet/>
      <dgm:spPr/>
      <dgm:t>
        <a:bodyPr/>
        <a:lstStyle/>
        <a:p>
          <a:endParaRPr lang="zh-CN" altLang="en-US"/>
        </a:p>
      </dgm:t>
    </dgm:pt>
    <dgm:pt modelId="{4DD77188-926E-2642-9CCC-8D06619BFB9B}" type="sibTrans" cxnId="{841BE63B-33EA-6244-9B09-C61CFFA49A90}">
      <dgm:prSet/>
      <dgm:spPr/>
      <dgm:t>
        <a:bodyPr/>
        <a:lstStyle/>
        <a:p>
          <a:endParaRPr lang="zh-CN" altLang="en-US"/>
        </a:p>
      </dgm:t>
    </dgm:pt>
    <dgm:pt modelId="{A57BF21A-50AB-924A-BF00-A80B1514CA57}" type="parTrans" cxnId="{841BE63B-33EA-6244-9B09-C61CFFA49A90}">
      <dgm:prSet/>
      <dgm:spPr/>
      <dgm:t>
        <a:bodyPr/>
        <a:lstStyle/>
        <a:p>
          <a:endParaRPr lang="zh-CN" altLang="en-US"/>
        </a:p>
      </dgm:t>
    </dgm:pt>
    <dgm:pt modelId="{AA63F3DC-2932-A64B-BC94-47287B05DAC1}" type="sibTrans" cxnId="{ED359804-A382-564B-BB8B-2D684724D1D5}">
      <dgm:prSet/>
      <dgm:spPr/>
      <dgm:t>
        <a:bodyPr/>
        <a:lstStyle/>
        <a:p>
          <a:endParaRPr lang="zh-CN" altLang="en-US"/>
        </a:p>
      </dgm:t>
    </dgm:pt>
    <dgm:pt modelId="{63B12DF0-196A-744E-8616-75A9729C22A1}" type="parTrans" cxnId="{ED359804-A382-564B-BB8B-2D684724D1D5}">
      <dgm:prSet/>
      <dgm:spPr/>
      <dgm:t>
        <a:bodyPr/>
        <a:lstStyle/>
        <a:p>
          <a:endParaRPr lang="zh-CN" altLang="en-US"/>
        </a:p>
      </dgm:t>
    </dgm:pt>
    <dgm:pt modelId="{DFCD85F2-5F1E-3043-87A3-4F3D30B526C1}" type="pres">
      <dgm:prSet presAssocID="{2416FD25-37F7-2E4C-BB09-01E7F8711D90}" presName="Name0" presStyleCnt="0">
        <dgm:presLayoutVars>
          <dgm:dir/>
          <dgm:animLvl val="lvl"/>
          <dgm:resizeHandles val="exact"/>
        </dgm:presLayoutVars>
      </dgm:prSet>
      <dgm:spPr/>
      <dgm:t>
        <a:bodyPr/>
        <a:lstStyle/>
        <a:p>
          <a:endParaRPr lang="zh-CN" altLang="en-US"/>
        </a:p>
      </dgm:t>
    </dgm:pt>
    <dgm:pt modelId="{9083E8FD-E187-934E-8B93-D75C720FB350}" type="pres">
      <dgm:prSet presAssocID="{2416FD25-37F7-2E4C-BB09-01E7F8711D90}" presName="tSp" presStyleCnt="0"/>
      <dgm:spPr/>
      <dgm:t>
        <a:bodyPr/>
        <a:lstStyle/>
        <a:p>
          <a:endParaRPr lang="zh-CN" altLang="en-US"/>
        </a:p>
      </dgm:t>
    </dgm:pt>
    <dgm:pt modelId="{20A10873-8D87-8E4D-94CB-F269BA0B604F}" type="pres">
      <dgm:prSet presAssocID="{2416FD25-37F7-2E4C-BB09-01E7F8711D90}" presName="bSp" presStyleCnt="0"/>
      <dgm:spPr/>
      <dgm:t>
        <a:bodyPr/>
        <a:lstStyle/>
        <a:p>
          <a:endParaRPr lang="zh-CN" altLang="en-US"/>
        </a:p>
      </dgm:t>
    </dgm:pt>
    <dgm:pt modelId="{0461691B-FE1C-BB49-841E-B70D09DA77BD}" type="pres">
      <dgm:prSet presAssocID="{2416FD25-37F7-2E4C-BB09-01E7F8711D90}" presName="process" presStyleCnt="0"/>
      <dgm:spPr/>
      <dgm:t>
        <a:bodyPr/>
        <a:lstStyle/>
        <a:p>
          <a:endParaRPr lang="zh-CN" altLang="en-US"/>
        </a:p>
      </dgm:t>
    </dgm:pt>
    <dgm:pt modelId="{89D4F916-2E24-2247-A96B-9C8A2D9D433E}" type="pres">
      <dgm:prSet presAssocID="{8D2ED229-F796-954D-AD36-16BB6FE6CB88}" presName="composite1" presStyleCnt="0"/>
      <dgm:spPr/>
      <dgm:t>
        <a:bodyPr/>
        <a:lstStyle/>
        <a:p>
          <a:endParaRPr lang="zh-CN" altLang="en-US"/>
        </a:p>
      </dgm:t>
    </dgm:pt>
    <dgm:pt modelId="{411030FB-1F65-B34D-9638-B864E88B1C12}" type="pres">
      <dgm:prSet presAssocID="{8D2ED229-F796-954D-AD36-16BB6FE6CB88}" presName="dummyNode1" presStyleLbl="node1" presStyleIdx="0" presStyleCnt="3"/>
      <dgm:spPr/>
      <dgm:t>
        <a:bodyPr/>
        <a:lstStyle/>
        <a:p>
          <a:endParaRPr lang="zh-CN" altLang="en-US"/>
        </a:p>
      </dgm:t>
    </dgm:pt>
    <dgm:pt modelId="{A6D49F6C-60DC-864D-990A-97F6563D2A54}" type="pres">
      <dgm:prSet presAssocID="{8D2ED229-F796-954D-AD36-16BB6FE6CB88}" presName="childNode1" presStyleLbl="bgAcc1" presStyleIdx="0" presStyleCnt="3">
        <dgm:presLayoutVars>
          <dgm:bulletEnabled val="1"/>
        </dgm:presLayoutVars>
      </dgm:prSet>
      <dgm:spPr/>
      <dgm:t>
        <a:bodyPr/>
        <a:lstStyle/>
        <a:p>
          <a:endParaRPr lang="zh-CN" altLang="en-US"/>
        </a:p>
      </dgm:t>
    </dgm:pt>
    <dgm:pt modelId="{D385FE3C-DE40-904A-9136-5B8B72594298}" type="pres">
      <dgm:prSet presAssocID="{8D2ED229-F796-954D-AD36-16BB6FE6CB88}" presName="childNode1tx" presStyleLbl="bgAcc1" presStyleIdx="0" presStyleCnt="3">
        <dgm:presLayoutVars>
          <dgm:bulletEnabled val="1"/>
        </dgm:presLayoutVars>
      </dgm:prSet>
      <dgm:spPr/>
      <dgm:t>
        <a:bodyPr/>
        <a:lstStyle/>
        <a:p>
          <a:endParaRPr lang="zh-CN" altLang="en-US"/>
        </a:p>
      </dgm:t>
    </dgm:pt>
    <dgm:pt modelId="{CD79E557-98C6-8F4C-B146-4F178325AD57}" type="pres">
      <dgm:prSet presAssocID="{8D2ED229-F796-954D-AD36-16BB6FE6CB88}" presName="parentNode1" presStyleLbl="node1" presStyleIdx="0" presStyleCnt="3">
        <dgm:presLayoutVars>
          <dgm:chMax val="1"/>
          <dgm:bulletEnabled val="1"/>
        </dgm:presLayoutVars>
      </dgm:prSet>
      <dgm:spPr/>
      <dgm:t>
        <a:bodyPr/>
        <a:lstStyle/>
        <a:p>
          <a:endParaRPr lang="zh-CN" altLang="en-US"/>
        </a:p>
      </dgm:t>
    </dgm:pt>
    <dgm:pt modelId="{1C938D96-50FF-C04D-8C23-953F98FF473D}" type="pres">
      <dgm:prSet presAssocID="{8D2ED229-F796-954D-AD36-16BB6FE6CB88}" presName="connSite1" presStyleCnt="0"/>
      <dgm:spPr/>
      <dgm:t>
        <a:bodyPr/>
        <a:lstStyle/>
        <a:p>
          <a:endParaRPr lang="zh-CN" altLang="en-US"/>
        </a:p>
      </dgm:t>
    </dgm:pt>
    <dgm:pt modelId="{83F76E51-0BE3-E44A-A446-F0FF7B69E637}" type="pres">
      <dgm:prSet presAssocID="{F6728CAD-94E3-524F-984B-557B75C6B7F5}" presName="Name9" presStyleLbl="sibTrans2D1" presStyleIdx="0" presStyleCnt="2"/>
      <dgm:spPr/>
      <dgm:t>
        <a:bodyPr/>
        <a:lstStyle/>
        <a:p>
          <a:endParaRPr lang="zh-CN" altLang="en-US"/>
        </a:p>
      </dgm:t>
    </dgm:pt>
    <dgm:pt modelId="{F39CE681-A8D8-9643-B0AD-885C1F5074CE}" type="pres">
      <dgm:prSet presAssocID="{35FCE4DB-A122-FC4B-892C-4DFEF886C5E3}" presName="composite2" presStyleCnt="0"/>
      <dgm:spPr/>
      <dgm:t>
        <a:bodyPr/>
        <a:lstStyle/>
        <a:p>
          <a:endParaRPr lang="zh-CN" altLang="en-US"/>
        </a:p>
      </dgm:t>
    </dgm:pt>
    <dgm:pt modelId="{98AB666B-028B-B84A-B50A-CE7B4CC75BC5}" type="pres">
      <dgm:prSet presAssocID="{35FCE4DB-A122-FC4B-892C-4DFEF886C5E3}" presName="dummyNode2" presStyleLbl="node1" presStyleIdx="0" presStyleCnt="3"/>
      <dgm:spPr/>
      <dgm:t>
        <a:bodyPr/>
        <a:lstStyle/>
        <a:p>
          <a:endParaRPr lang="zh-CN" altLang="en-US"/>
        </a:p>
      </dgm:t>
    </dgm:pt>
    <dgm:pt modelId="{3948538A-7D8D-2F4C-ADD3-7B5D0AB4477E}" type="pres">
      <dgm:prSet presAssocID="{35FCE4DB-A122-FC4B-892C-4DFEF886C5E3}" presName="childNode2" presStyleLbl="bgAcc1" presStyleIdx="1" presStyleCnt="3">
        <dgm:presLayoutVars>
          <dgm:bulletEnabled val="1"/>
        </dgm:presLayoutVars>
      </dgm:prSet>
      <dgm:spPr/>
      <dgm:t>
        <a:bodyPr/>
        <a:lstStyle/>
        <a:p>
          <a:endParaRPr lang="zh-CN" altLang="en-US"/>
        </a:p>
      </dgm:t>
    </dgm:pt>
    <dgm:pt modelId="{934ADA24-2711-0047-9D30-9A53E09BC48A}" type="pres">
      <dgm:prSet presAssocID="{35FCE4DB-A122-FC4B-892C-4DFEF886C5E3}" presName="childNode2tx" presStyleLbl="bgAcc1" presStyleIdx="1" presStyleCnt="3">
        <dgm:presLayoutVars>
          <dgm:bulletEnabled val="1"/>
        </dgm:presLayoutVars>
      </dgm:prSet>
      <dgm:spPr/>
      <dgm:t>
        <a:bodyPr/>
        <a:lstStyle/>
        <a:p>
          <a:endParaRPr lang="zh-CN" altLang="en-US"/>
        </a:p>
      </dgm:t>
    </dgm:pt>
    <dgm:pt modelId="{6C923C74-8E74-104B-8187-08FE7EF49704}" type="pres">
      <dgm:prSet presAssocID="{35FCE4DB-A122-FC4B-892C-4DFEF886C5E3}" presName="parentNode2" presStyleLbl="node1" presStyleIdx="1" presStyleCnt="3" custLinFactNeighborX="2001" custLinFactNeighborY="10245">
        <dgm:presLayoutVars>
          <dgm:chMax val="0"/>
          <dgm:bulletEnabled val="1"/>
        </dgm:presLayoutVars>
      </dgm:prSet>
      <dgm:spPr/>
      <dgm:t>
        <a:bodyPr/>
        <a:lstStyle/>
        <a:p>
          <a:endParaRPr lang="zh-CN" altLang="en-US"/>
        </a:p>
      </dgm:t>
    </dgm:pt>
    <dgm:pt modelId="{4C11A731-61E9-674F-9BB3-2A28B9C2F2A4}" type="pres">
      <dgm:prSet presAssocID="{35FCE4DB-A122-FC4B-892C-4DFEF886C5E3}" presName="connSite2" presStyleCnt="0"/>
      <dgm:spPr/>
      <dgm:t>
        <a:bodyPr/>
        <a:lstStyle/>
        <a:p>
          <a:endParaRPr lang="zh-CN" altLang="en-US"/>
        </a:p>
      </dgm:t>
    </dgm:pt>
    <dgm:pt modelId="{7E7C1F76-A74C-6240-8B77-FCAF221662DE}" type="pres">
      <dgm:prSet presAssocID="{C81B0A15-0850-1A4A-B74D-D87FBEC4BE6D}" presName="Name18" presStyleLbl="sibTrans2D1" presStyleIdx="1" presStyleCnt="2"/>
      <dgm:spPr/>
      <dgm:t>
        <a:bodyPr/>
        <a:lstStyle/>
        <a:p>
          <a:endParaRPr lang="zh-CN" altLang="en-US"/>
        </a:p>
      </dgm:t>
    </dgm:pt>
    <dgm:pt modelId="{28891B00-9DA4-D849-A5D0-B9CD717F1EA7}" type="pres">
      <dgm:prSet presAssocID="{EE149E32-978B-6247-8D92-52E89B738207}" presName="composite1" presStyleCnt="0"/>
      <dgm:spPr/>
      <dgm:t>
        <a:bodyPr/>
        <a:lstStyle/>
        <a:p>
          <a:endParaRPr lang="zh-CN" altLang="en-US"/>
        </a:p>
      </dgm:t>
    </dgm:pt>
    <dgm:pt modelId="{E315B60D-9A43-AE46-B353-21A687DFD36D}" type="pres">
      <dgm:prSet presAssocID="{EE149E32-978B-6247-8D92-52E89B738207}" presName="dummyNode1" presStyleLbl="node1" presStyleIdx="1" presStyleCnt="3"/>
      <dgm:spPr/>
      <dgm:t>
        <a:bodyPr/>
        <a:lstStyle/>
        <a:p>
          <a:endParaRPr lang="zh-CN" altLang="en-US"/>
        </a:p>
      </dgm:t>
    </dgm:pt>
    <dgm:pt modelId="{66E1507A-DC1B-5545-83C9-7289FE76EA63}" type="pres">
      <dgm:prSet presAssocID="{EE149E32-978B-6247-8D92-52E89B738207}" presName="childNode1" presStyleLbl="bgAcc1" presStyleIdx="2" presStyleCnt="3">
        <dgm:presLayoutVars>
          <dgm:bulletEnabled val="1"/>
        </dgm:presLayoutVars>
      </dgm:prSet>
      <dgm:spPr/>
      <dgm:t>
        <a:bodyPr/>
        <a:lstStyle/>
        <a:p>
          <a:endParaRPr lang="zh-CN" altLang="en-US"/>
        </a:p>
      </dgm:t>
    </dgm:pt>
    <dgm:pt modelId="{B0599149-76D2-174F-BF9B-0DAF776DBE25}" type="pres">
      <dgm:prSet presAssocID="{EE149E32-978B-6247-8D92-52E89B738207}" presName="childNode1tx" presStyleLbl="bgAcc1" presStyleIdx="2" presStyleCnt="3">
        <dgm:presLayoutVars>
          <dgm:bulletEnabled val="1"/>
        </dgm:presLayoutVars>
      </dgm:prSet>
      <dgm:spPr/>
      <dgm:t>
        <a:bodyPr/>
        <a:lstStyle/>
        <a:p>
          <a:endParaRPr lang="zh-CN" altLang="en-US"/>
        </a:p>
      </dgm:t>
    </dgm:pt>
    <dgm:pt modelId="{666D428E-6BCF-2644-9C32-6405C23C9BBC}" type="pres">
      <dgm:prSet presAssocID="{EE149E32-978B-6247-8D92-52E89B738207}" presName="parentNode1" presStyleLbl="node1" presStyleIdx="2" presStyleCnt="3">
        <dgm:presLayoutVars>
          <dgm:chMax val="1"/>
          <dgm:bulletEnabled val="1"/>
        </dgm:presLayoutVars>
      </dgm:prSet>
      <dgm:spPr/>
      <dgm:t>
        <a:bodyPr/>
        <a:lstStyle/>
        <a:p>
          <a:endParaRPr lang="zh-CN" altLang="en-US"/>
        </a:p>
      </dgm:t>
    </dgm:pt>
    <dgm:pt modelId="{D88D7789-8F52-D249-92B2-0D809EB69449}" type="pres">
      <dgm:prSet presAssocID="{EE149E32-978B-6247-8D92-52E89B738207}" presName="connSite1" presStyleCnt="0"/>
      <dgm:spPr/>
      <dgm:t>
        <a:bodyPr/>
        <a:lstStyle/>
        <a:p>
          <a:endParaRPr lang="zh-CN" altLang="en-US"/>
        </a:p>
      </dgm:t>
    </dgm:pt>
  </dgm:ptLst>
  <dgm:cxnLst>
    <dgm:cxn modelId="{45092E1E-8F93-144A-AE33-581537281337}" type="presOf" srcId="{766B2B2C-893A-8044-933A-0ABFB4EEB4EB}" destId="{934ADA24-2711-0047-9D30-9A53E09BC48A}" srcOrd="1" destOrd="0" presId="urn:microsoft.com/office/officeart/2005/8/layout/hProcess4"/>
    <dgm:cxn modelId="{793152AF-5137-5546-9713-96B3D957673F}" srcId="{2416FD25-37F7-2E4C-BB09-01E7F8711D90}" destId="{EE149E32-978B-6247-8D92-52E89B738207}" srcOrd="2" destOrd="0" parTransId="{75C691AB-0310-1242-8489-804BF9FB31E6}" sibTransId="{B1F55732-4ABC-5940-83DE-4C591A8D4C6B}"/>
    <dgm:cxn modelId="{CCFE6496-3C18-1E46-A869-C7F7D30122D6}" type="presOf" srcId="{766B2B2C-893A-8044-933A-0ABFB4EEB4EB}" destId="{3948538A-7D8D-2F4C-ADD3-7B5D0AB4477E}" srcOrd="0" destOrd="0" presId="urn:microsoft.com/office/officeart/2005/8/layout/hProcess4"/>
    <dgm:cxn modelId="{2E7BBA2F-1F59-474E-813E-D1F2BC064D00}" srcId="{EE149E32-978B-6247-8D92-52E89B738207}" destId="{BE8564E3-3FF5-E34B-A203-77177C79B006}" srcOrd="0" destOrd="0" parTransId="{9C1993C5-38C7-424E-A635-59E8B8F6ED45}" sibTransId="{A3C0FF78-A13B-3044-A580-7E5A59D68093}"/>
    <dgm:cxn modelId="{841BE63B-33EA-6244-9B09-C61CFFA49A90}" srcId="{8D2ED229-F796-954D-AD36-16BB6FE6CB88}" destId="{437A6CCA-76CA-A048-A7FC-A3029D1119CD}" srcOrd="1" destOrd="0" parTransId="{A57BF21A-50AB-924A-BF00-A80B1514CA57}" sibTransId="{4DD77188-926E-2642-9CCC-8D06619BFB9B}"/>
    <dgm:cxn modelId="{251E74A9-2545-144C-8FD7-E104FA50B6A4}" srcId="{2416FD25-37F7-2E4C-BB09-01E7F8711D90}" destId="{35FCE4DB-A122-FC4B-892C-4DFEF886C5E3}" srcOrd="1" destOrd="0" parTransId="{0C8E64D3-2AAC-5A49-8D46-8E4E52A0CE3B}" sibTransId="{C81B0A15-0850-1A4A-B74D-D87FBEC4BE6D}"/>
    <dgm:cxn modelId="{32580A70-2F6F-5449-A7D5-E65895CB9179}" type="presOf" srcId="{1CBD0CEA-C54C-5B47-B386-6CDFD91D0CC8}" destId="{A6D49F6C-60DC-864D-990A-97F6563D2A54}" srcOrd="0" destOrd="0" presId="urn:microsoft.com/office/officeart/2005/8/layout/hProcess4"/>
    <dgm:cxn modelId="{361E7AD6-D781-E744-A540-906A3D180A4B}" type="presOf" srcId="{8D2ED229-F796-954D-AD36-16BB6FE6CB88}" destId="{CD79E557-98C6-8F4C-B146-4F178325AD57}" srcOrd="0" destOrd="0" presId="urn:microsoft.com/office/officeart/2005/8/layout/hProcess4"/>
    <dgm:cxn modelId="{3E5B89CF-0D51-FA48-8CD3-D8A8628DFF1C}" type="presOf" srcId="{F6728CAD-94E3-524F-984B-557B75C6B7F5}" destId="{83F76E51-0BE3-E44A-A446-F0FF7B69E637}" srcOrd="0" destOrd="0" presId="urn:microsoft.com/office/officeart/2005/8/layout/hProcess4"/>
    <dgm:cxn modelId="{F7D14E70-D4A8-D74F-9B25-F3574C1600F8}" type="presOf" srcId="{C81B0A15-0850-1A4A-B74D-D87FBEC4BE6D}" destId="{7E7C1F76-A74C-6240-8B77-FCAF221662DE}" srcOrd="0" destOrd="0" presId="urn:microsoft.com/office/officeart/2005/8/layout/hProcess4"/>
    <dgm:cxn modelId="{61BFE21B-CE23-704C-9BD1-B76A5C126C64}" type="presOf" srcId="{35FCE4DB-A122-FC4B-892C-4DFEF886C5E3}" destId="{6C923C74-8E74-104B-8187-08FE7EF49704}" srcOrd="0" destOrd="0" presId="urn:microsoft.com/office/officeart/2005/8/layout/hProcess4"/>
    <dgm:cxn modelId="{6C09C83C-4F00-D145-8948-F3A17802B63E}" type="presOf" srcId="{1CBD0CEA-C54C-5B47-B386-6CDFD91D0CC8}" destId="{D385FE3C-DE40-904A-9136-5B8B72594298}" srcOrd="1" destOrd="0" presId="urn:microsoft.com/office/officeart/2005/8/layout/hProcess4"/>
    <dgm:cxn modelId="{FF51FB3C-650B-8943-A367-4C067D8A1B69}" type="presOf" srcId="{2416FD25-37F7-2E4C-BB09-01E7F8711D90}" destId="{DFCD85F2-5F1E-3043-87A3-4F3D30B526C1}" srcOrd="0" destOrd="0" presId="urn:microsoft.com/office/officeart/2005/8/layout/hProcess4"/>
    <dgm:cxn modelId="{717DF416-3FBF-494F-94C6-007347A12140}" type="presOf" srcId="{EE149E32-978B-6247-8D92-52E89B738207}" destId="{666D428E-6BCF-2644-9C32-6405C23C9BBC}" srcOrd="0" destOrd="0" presId="urn:microsoft.com/office/officeart/2005/8/layout/hProcess4"/>
    <dgm:cxn modelId="{B5AF5FCF-4B16-0242-B6EA-D4F59EC585C4}" type="presOf" srcId="{0773FD73-83EA-1840-A12A-688ED5A27064}" destId="{B0599149-76D2-174F-BF9B-0DAF776DBE25}" srcOrd="1" destOrd="1" presId="urn:microsoft.com/office/officeart/2005/8/layout/hProcess4"/>
    <dgm:cxn modelId="{0355A9A7-0D4D-CA40-AE6F-B6BAEE2C47B9}" type="presOf" srcId="{BE8564E3-3FF5-E34B-A203-77177C79B006}" destId="{B0599149-76D2-174F-BF9B-0DAF776DBE25}" srcOrd="1" destOrd="0" presId="urn:microsoft.com/office/officeart/2005/8/layout/hProcess4"/>
    <dgm:cxn modelId="{CE6F5444-E405-1F44-98BB-54B1483B4208}" type="presOf" srcId="{BE8564E3-3FF5-E34B-A203-77177C79B006}" destId="{66E1507A-DC1B-5545-83C9-7289FE76EA63}" srcOrd="0" destOrd="0" presId="urn:microsoft.com/office/officeart/2005/8/layout/hProcess4"/>
    <dgm:cxn modelId="{9409E2BF-55BE-8C41-BFCB-7684CC8FD5B5}" srcId="{2416FD25-37F7-2E4C-BB09-01E7F8711D90}" destId="{8D2ED229-F796-954D-AD36-16BB6FE6CB88}" srcOrd="0" destOrd="0" parTransId="{156328FA-7EE5-B44D-8D6D-7FBAD1BFFE23}" sibTransId="{F6728CAD-94E3-524F-984B-557B75C6B7F5}"/>
    <dgm:cxn modelId="{B3492B6B-F9E1-9845-87F0-9CEEAFEAE7C3}" type="presOf" srcId="{0773FD73-83EA-1840-A12A-688ED5A27064}" destId="{66E1507A-DC1B-5545-83C9-7289FE76EA63}" srcOrd="0" destOrd="1" presId="urn:microsoft.com/office/officeart/2005/8/layout/hProcess4"/>
    <dgm:cxn modelId="{FC1E8700-B8BB-E740-8878-1A4CEF58F0EA}" type="presOf" srcId="{437A6CCA-76CA-A048-A7FC-A3029D1119CD}" destId="{D385FE3C-DE40-904A-9136-5B8B72594298}" srcOrd="1" destOrd="1" presId="urn:microsoft.com/office/officeart/2005/8/layout/hProcess4"/>
    <dgm:cxn modelId="{9C6815EF-8D7F-9847-9596-B8456D1667FD}" srcId="{35FCE4DB-A122-FC4B-892C-4DFEF886C5E3}" destId="{766B2B2C-893A-8044-933A-0ABFB4EEB4EB}" srcOrd="0" destOrd="0" parTransId="{BA9798A9-707E-6347-B242-1057680650F8}" sibTransId="{05073871-1C3E-7E42-926F-6BA4CD052096}"/>
    <dgm:cxn modelId="{EFBDFFE8-6CD5-6F4C-AF71-F33B7E2276CB}" srcId="{EE149E32-978B-6247-8D92-52E89B738207}" destId="{0773FD73-83EA-1840-A12A-688ED5A27064}" srcOrd="1" destOrd="0" parTransId="{B3EDEFB2-8298-9843-98C7-9C9383C76938}" sibTransId="{C80F164A-1127-CA48-A394-F01764441904}"/>
    <dgm:cxn modelId="{EF27D92E-4075-9D41-AC16-3FE07F4762CD}" type="presOf" srcId="{437A6CCA-76CA-A048-A7FC-A3029D1119CD}" destId="{A6D49F6C-60DC-864D-990A-97F6563D2A54}" srcOrd="0" destOrd="1" presId="urn:microsoft.com/office/officeart/2005/8/layout/hProcess4"/>
    <dgm:cxn modelId="{ED359804-A382-564B-BB8B-2D684724D1D5}" srcId="{8D2ED229-F796-954D-AD36-16BB6FE6CB88}" destId="{1CBD0CEA-C54C-5B47-B386-6CDFD91D0CC8}" srcOrd="0" destOrd="0" parTransId="{63B12DF0-196A-744E-8616-75A9729C22A1}" sibTransId="{AA63F3DC-2932-A64B-BC94-47287B05DAC1}"/>
    <dgm:cxn modelId="{BDF0D81D-9D14-8645-8C29-B1DCB3A9A7C2}" type="presParOf" srcId="{DFCD85F2-5F1E-3043-87A3-4F3D30B526C1}" destId="{9083E8FD-E187-934E-8B93-D75C720FB350}" srcOrd="0" destOrd="0" presId="urn:microsoft.com/office/officeart/2005/8/layout/hProcess4"/>
    <dgm:cxn modelId="{7BE43B06-9FDB-214F-91A0-18097A2373F1}" type="presParOf" srcId="{DFCD85F2-5F1E-3043-87A3-4F3D30B526C1}" destId="{20A10873-8D87-8E4D-94CB-F269BA0B604F}" srcOrd="1" destOrd="0" presId="urn:microsoft.com/office/officeart/2005/8/layout/hProcess4"/>
    <dgm:cxn modelId="{89B8E614-347D-BE4B-B88A-CF8B6C7A296D}" type="presParOf" srcId="{DFCD85F2-5F1E-3043-87A3-4F3D30B526C1}" destId="{0461691B-FE1C-BB49-841E-B70D09DA77BD}" srcOrd="2" destOrd="0" presId="urn:microsoft.com/office/officeart/2005/8/layout/hProcess4"/>
    <dgm:cxn modelId="{750C57A7-3139-3A44-AC5D-6D10E5B2E3CA}" type="presParOf" srcId="{0461691B-FE1C-BB49-841E-B70D09DA77BD}" destId="{89D4F916-2E24-2247-A96B-9C8A2D9D433E}" srcOrd="0" destOrd="0" presId="urn:microsoft.com/office/officeart/2005/8/layout/hProcess4"/>
    <dgm:cxn modelId="{29694095-3B2C-6841-885A-7480E74ECA32}" type="presParOf" srcId="{89D4F916-2E24-2247-A96B-9C8A2D9D433E}" destId="{411030FB-1F65-B34D-9638-B864E88B1C12}" srcOrd="0" destOrd="0" presId="urn:microsoft.com/office/officeart/2005/8/layout/hProcess4"/>
    <dgm:cxn modelId="{695296D2-488B-8847-AAB0-BEA52A49AB64}" type="presParOf" srcId="{89D4F916-2E24-2247-A96B-9C8A2D9D433E}" destId="{A6D49F6C-60DC-864D-990A-97F6563D2A54}" srcOrd="1" destOrd="0" presId="urn:microsoft.com/office/officeart/2005/8/layout/hProcess4"/>
    <dgm:cxn modelId="{14B9E71E-5A1F-6D4D-8F00-3653D8A99F98}" type="presParOf" srcId="{89D4F916-2E24-2247-A96B-9C8A2D9D433E}" destId="{D385FE3C-DE40-904A-9136-5B8B72594298}" srcOrd="2" destOrd="0" presId="urn:microsoft.com/office/officeart/2005/8/layout/hProcess4"/>
    <dgm:cxn modelId="{3785F1AA-3941-1446-B88D-B1B305AA7955}" type="presParOf" srcId="{89D4F916-2E24-2247-A96B-9C8A2D9D433E}" destId="{CD79E557-98C6-8F4C-B146-4F178325AD57}" srcOrd="3" destOrd="0" presId="urn:microsoft.com/office/officeart/2005/8/layout/hProcess4"/>
    <dgm:cxn modelId="{7A4E416B-9E8C-FC47-92A8-215A3F3EAE10}" type="presParOf" srcId="{89D4F916-2E24-2247-A96B-9C8A2D9D433E}" destId="{1C938D96-50FF-C04D-8C23-953F98FF473D}" srcOrd="4" destOrd="0" presId="urn:microsoft.com/office/officeart/2005/8/layout/hProcess4"/>
    <dgm:cxn modelId="{0CDF0A0E-5556-9645-B40E-EF00CCBB842C}" type="presParOf" srcId="{0461691B-FE1C-BB49-841E-B70D09DA77BD}" destId="{83F76E51-0BE3-E44A-A446-F0FF7B69E637}" srcOrd="1" destOrd="0" presId="urn:microsoft.com/office/officeart/2005/8/layout/hProcess4"/>
    <dgm:cxn modelId="{06FCDA46-8100-E24D-A06E-6A47B828E49A}" type="presParOf" srcId="{0461691B-FE1C-BB49-841E-B70D09DA77BD}" destId="{F39CE681-A8D8-9643-B0AD-885C1F5074CE}" srcOrd="2" destOrd="0" presId="urn:microsoft.com/office/officeart/2005/8/layout/hProcess4"/>
    <dgm:cxn modelId="{4E7B1E3D-4ED8-0F4D-BF9E-C3B22A19524E}" type="presParOf" srcId="{F39CE681-A8D8-9643-B0AD-885C1F5074CE}" destId="{98AB666B-028B-B84A-B50A-CE7B4CC75BC5}" srcOrd="0" destOrd="0" presId="urn:microsoft.com/office/officeart/2005/8/layout/hProcess4"/>
    <dgm:cxn modelId="{4803CB23-2F03-8C42-B2F6-BD4EA9F73585}" type="presParOf" srcId="{F39CE681-A8D8-9643-B0AD-885C1F5074CE}" destId="{3948538A-7D8D-2F4C-ADD3-7B5D0AB4477E}" srcOrd="1" destOrd="0" presId="urn:microsoft.com/office/officeart/2005/8/layout/hProcess4"/>
    <dgm:cxn modelId="{508EB70A-F253-244D-BC3E-EB9EC9E53055}" type="presParOf" srcId="{F39CE681-A8D8-9643-B0AD-885C1F5074CE}" destId="{934ADA24-2711-0047-9D30-9A53E09BC48A}" srcOrd="2" destOrd="0" presId="urn:microsoft.com/office/officeart/2005/8/layout/hProcess4"/>
    <dgm:cxn modelId="{6FD6822E-5EEE-B145-8931-1E684C67E17A}" type="presParOf" srcId="{F39CE681-A8D8-9643-B0AD-885C1F5074CE}" destId="{6C923C74-8E74-104B-8187-08FE7EF49704}" srcOrd="3" destOrd="0" presId="urn:microsoft.com/office/officeart/2005/8/layout/hProcess4"/>
    <dgm:cxn modelId="{8802574A-A437-064F-876D-7261EEA2802F}" type="presParOf" srcId="{F39CE681-A8D8-9643-B0AD-885C1F5074CE}" destId="{4C11A731-61E9-674F-9BB3-2A28B9C2F2A4}" srcOrd="4" destOrd="0" presId="urn:microsoft.com/office/officeart/2005/8/layout/hProcess4"/>
    <dgm:cxn modelId="{3FC6102F-C9E3-7C4C-B555-9931BD827E6B}" type="presParOf" srcId="{0461691B-FE1C-BB49-841E-B70D09DA77BD}" destId="{7E7C1F76-A74C-6240-8B77-FCAF221662DE}" srcOrd="3" destOrd="0" presId="urn:microsoft.com/office/officeart/2005/8/layout/hProcess4"/>
    <dgm:cxn modelId="{012AA1B4-A551-1E4A-B47B-6BAC718A1E1E}" type="presParOf" srcId="{0461691B-FE1C-BB49-841E-B70D09DA77BD}" destId="{28891B00-9DA4-D849-A5D0-B9CD717F1EA7}" srcOrd="4" destOrd="0" presId="urn:microsoft.com/office/officeart/2005/8/layout/hProcess4"/>
    <dgm:cxn modelId="{CBB74E22-4772-E94C-AB30-343D013BA015}" type="presParOf" srcId="{28891B00-9DA4-D849-A5D0-B9CD717F1EA7}" destId="{E315B60D-9A43-AE46-B353-21A687DFD36D}" srcOrd="0" destOrd="0" presId="urn:microsoft.com/office/officeart/2005/8/layout/hProcess4"/>
    <dgm:cxn modelId="{C4EC9277-4E10-CF4E-AD6D-8F20A5C37534}" type="presParOf" srcId="{28891B00-9DA4-D849-A5D0-B9CD717F1EA7}" destId="{66E1507A-DC1B-5545-83C9-7289FE76EA63}" srcOrd="1" destOrd="0" presId="urn:microsoft.com/office/officeart/2005/8/layout/hProcess4"/>
    <dgm:cxn modelId="{C0434C46-5797-4642-B199-A9433912571E}" type="presParOf" srcId="{28891B00-9DA4-D849-A5D0-B9CD717F1EA7}" destId="{B0599149-76D2-174F-BF9B-0DAF776DBE25}" srcOrd="2" destOrd="0" presId="urn:microsoft.com/office/officeart/2005/8/layout/hProcess4"/>
    <dgm:cxn modelId="{CA6D637F-40FA-AB47-9BBD-581960D985FC}" type="presParOf" srcId="{28891B00-9DA4-D849-A5D0-B9CD717F1EA7}" destId="{666D428E-6BCF-2644-9C32-6405C23C9BBC}" srcOrd="3" destOrd="0" presId="urn:microsoft.com/office/officeart/2005/8/layout/hProcess4"/>
    <dgm:cxn modelId="{49B0C283-4A5F-7F42-B8A0-42B44C826EEC}" type="presParOf" srcId="{28891B00-9DA4-D849-A5D0-B9CD717F1EA7}" destId="{D88D7789-8F52-D249-92B2-0D809EB69449}"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69F36F-6940-6841-98D7-CFDBC261394D}">
      <dsp:nvSpPr>
        <dsp:cNvPr id="0" name=""/>
        <dsp:cNvSpPr/>
      </dsp:nvSpPr>
      <dsp:spPr>
        <a:xfrm rot="3757543">
          <a:off x="3171440" y="939499"/>
          <a:ext cx="4075697" cy="2842290"/>
        </a:xfrm>
        <a:prstGeom prst="swooshArrow">
          <a:avLst>
            <a:gd name="adj1" fmla="val 16310"/>
            <a:gd name="adj2" fmla="val 31370"/>
          </a:avLst>
        </a:prstGeom>
        <a:gradFill rotWithShape="0">
          <a:gsLst>
            <a:gs pos="0">
              <a:srgbClr val="00B0F0"/>
            </a:gs>
            <a:gs pos="100000">
              <a:schemeClr val="accent5">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sp>
    <dsp:sp modelId="{2ABAD02B-BDFB-5447-AD1C-A33A39400610}">
      <dsp:nvSpPr>
        <dsp:cNvPr id="0" name=""/>
        <dsp:cNvSpPr/>
      </dsp:nvSpPr>
      <dsp:spPr>
        <a:xfrm>
          <a:off x="4637320" y="1474484"/>
          <a:ext cx="102924" cy="102924"/>
        </a:xfrm>
        <a:prstGeom prst="ellipse">
          <a:avLst/>
        </a:prstGeom>
        <a:gradFill rotWithShape="0">
          <a:gsLst>
            <a:gs pos="0">
              <a:schemeClr val="accent5">
                <a:tint val="40000"/>
                <a:hueOff val="0"/>
                <a:satOff val="0"/>
                <a:lumOff val="0"/>
                <a:alphaOff val="0"/>
                <a:tint val="98000"/>
                <a:lumMod val="114000"/>
              </a:schemeClr>
            </a:gs>
            <a:gs pos="100000">
              <a:schemeClr val="accent5">
                <a:tint val="40000"/>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dsp:style>
    </dsp:sp>
    <dsp:sp modelId="{8461C2DC-619C-0247-A251-9633AE99A11E}">
      <dsp:nvSpPr>
        <dsp:cNvPr id="0" name=""/>
        <dsp:cNvSpPr/>
      </dsp:nvSpPr>
      <dsp:spPr>
        <a:xfrm>
          <a:off x="6123135" y="2553666"/>
          <a:ext cx="102924" cy="102924"/>
        </a:xfrm>
        <a:prstGeom prst="ellipse">
          <a:avLst/>
        </a:prstGeom>
        <a:gradFill rotWithShape="0">
          <a:gsLst>
            <a:gs pos="0">
              <a:schemeClr val="accent5">
                <a:tint val="40000"/>
                <a:hueOff val="0"/>
                <a:satOff val="0"/>
                <a:lumOff val="0"/>
                <a:alphaOff val="0"/>
                <a:tint val="98000"/>
                <a:lumMod val="114000"/>
              </a:schemeClr>
            </a:gs>
            <a:gs pos="100000">
              <a:schemeClr val="accent5">
                <a:tint val="40000"/>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dsp:style>
    </dsp:sp>
    <dsp:sp modelId="{3ED3C132-DFAD-A440-A58B-DE742D19F617}">
      <dsp:nvSpPr>
        <dsp:cNvPr id="0" name=""/>
        <dsp:cNvSpPr/>
      </dsp:nvSpPr>
      <dsp:spPr>
        <a:xfrm>
          <a:off x="2633176" y="335899"/>
          <a:ext cx="1921565" cy="7554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b" anchorCtr="0">
          <a:noAutofit/>
        </a:bodyPr>
        <a:lstStyle/>
        <a:p>
          <a:pPr lvl="0" algn="ctr" defTabSz="889000">
            <a:lnSpc>
              <a:spcPct val="90000"/>
            </a:lnSpc>
            <a:spcBef>
              <a:spcPct val="0"/>
            </a:spcBef>
            <a:spcAft>
              <a:spcPct val="35000"/>
            </a:spcAft>
          </a:pPr>
          <a:r>
            <a:rPr lang="zh-CN" altLang="en-US" sz="2000" kern="1200" dirty="0" smtClean="0">
              <a:solidFill>
                <a:srgbClr val="FFC000"/>
              </a:solidFill>
              <a:latin typeface="STXinwei" charset="-122"/>
              <a:ea typeface="STXinwei" charset="-122"/>
              <a:cs typeface="STXinwei" charset="-122"/>
            </a:rPr>
            <a:t>应用场景：互联网</a:t>
          </a:r>
          <a:r>
            <a:rPr lang="en-US" altLang="zh-CN" sz="2000" kern="1200" dirty="0" smtClean="0">
              <a:solidFill>
                <a:srgbClr val="FFC000"/>
              </a:solidFill>
              <a:latin typeface="STXinwei" charset="-122"/>
              <a:ea typeface="STXinwei" charset="-122"/>
              <a:cs typeface="STXinwei" charset="-122"/>
            </a:rPr>
            <a:t>O2O</a:t>
          </a:r>
          <a:r>
            <a:rPr lang="zh-CN" altLang="en-US" sz="2000" kern="1200" dirty="0" smtClean="0">
              <a:solidFill>
                <a:srgbClr val="FFC000"/>
              </a:solidFill>
              <a:latin typeface="STXinwei" charset="-122"/>
              <a:ea typeface="STXinwei" charset="-122"/>
              <a:cs typeface="STXinwei" charset="-122"/>
            </a:rPr>
            <a:t>营销</a:t>
          </a:r>
          <a:endParaRPr lang="zh-CN" altLang="en-US" sz="2000" kern="1200" dirty="0">
            <a:solidFill>
              <a:srgbClr val="FFC000"/>
            </a:solidFill>
            <a:latin typeface="STXinwei" charset="-122"/>
            <a:ea typeface="STXinwei" charset="-122"/>
            <a:cs typeface="STXinwei" charset="-122"/>
          </a:endParaRPr>
        </a:p>
      </dsp:txBody>
      <dsp:txXfrm>
        <a:off x="2633176" y="335899"/>
        <a:ext cx="1921565" cy="755406"/>
      </dsp:txXfrm>
    </dsp:sp>
    <dsp:sp modelId="{5DA49AA9-CDB3-4542-B4DD-5D73C184150E}">
      <dsp:nvSpPr>
        <dsp:cNvPr id="0" name=""/>
        <dsp:cNvSpPr/>
      </dsp:nvSpPr>
      <dsp:spPr>
        <a:xfrm>
          <a:off x="6453450" y="1932008"/>
          <a:ext cx="2978982" cy="7554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l" defTabSz="889000">
            <a:lnSpc>
              <a:spcPct val="90000"/>
            </a:lnSpc>
            <a:spcBef>
              <a:spcPct val="0"/>
            </a:spcBef>
            <a:spcAft>
              <a:spcPct val="35000"/>
            </a:spcAft>
          </a:pPr>
          <a:r>
            <a:rPr lang="zh-CN" altLang="en-US" sz="2000" kern="1200" dirty="0" smtClean="0">
              <a:solidFill>
                <a:srgbClr val="FFC000"/>
              </a:solidFill>
              <a:latin typeface="STXinwei" charset="-122"/>
              <a:ea typeface="STXinwei" charset="-122"/>
              <a:cs typeface="STXinwei" charset="-122"/>
            </a:rPr>
            <a:t>直接预测目标：用户是否进行优惠券消费</a:t>
          </a:r>
          <a:endParaRPr lang="zh-CN" altLang="en-US" sz="2000" kern="1200" dirty="0">
            <a:solidFill>
              <a:srgbClr val="FFC000"/>
            </a:solidFill>
            <a:latin typeface="STXinwei" charset="-122"/>
            <a:ea typeface="STXinwei" charset="-122"/>
            <a:cs typeface="STXinwei" charset="-122"/>
          </a:endParaRPr>
        </a:p>
      </dsp:txBody>
      <dsp:txXfrm>
        <a:off x="6453450" y="1932008"/>
        <a:ext cx="2978982" cy="755406"/>
      </dsp:txXfrm>
    </dsp:sp>
    <dsp:sp modelId="{827C7F66-1E42-8A4F-8D60-5D8113BD4E3E}">
      <dsp:nvSpPr>
        <dsp:cNvPr id="0" name=""/>
        <dsp:cNvSpPr/>
      </dsp:nvSpPr>
      <dsp:spPr>
        <a:xfrm>
          <a:off x="4671575" y="989763"/>
          <a:ext cx="3051627" cy="6554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ctr" anchorCtr="0">
          <a:noAutofit/>
        </a:bodyPr>
        <a:lstStyle/>
        <a:p>
          <a:pPr lvl="0" algn="r" defTabSz="889000">
            <a:lnSpc>
              <a:spcPct val="90000"/>
            </a:lnSpc>
            <a:spcBef>
              <a:spcPct val="0"/>
            </a:spcBef>
            <a:spcAft>
              <a:spcPct val="35000"/>
            </a:spcAft>
          </a:pPr>
          <a:r>
            <a:rPr lang="zh-CN" altLang="en-US" sz="2000" kern="1200" dirty="0" smtClean="0">
              <a:solidFill>
                <a:srgbClr val="FFC000"/>
              </a:solidFill>
              <a:latin typeface="STXinwei" charset="-122"/>
              <a:ea typeface="STXinwei" charset="-122"/>
              <a:cs typeface="STXinwei" charset="-122"/>
            </a:rPr>
            <a:t>预测内容：用户消费偏好</a:t>
          </a:r>
          <a:endParaRPr lang="zh-CN" altLang="en-US" sz="2000" kern="1200" dirty="0">
            <a:solidFill>
              <a:srgbClr val="FFC000"/>
            </a:solidFill>
            <a:latin typeface="STXinwei" charset="-122"/>
            <a:ea typeface="STXinwei" charset="-122"/>
            <a:cs typeface="STXinwei" charset="-122"/>
          </a:endParaRPr>
        </a:p>
      </dsp:txBody>
      <dsp:txXfrm>
        <a:off x="4671575" y="989763"/>
        <a:ext cx="3051627" cy="655481"/>
      </dsp:txXfrm>
    </dsp:sp>
    <dsp:sp modelId="{5262B8C2-91B1-0348-B953-DA0ADE547A65}">
      <dsp:nvSpPr>
        <dsp:cNvPr id="0" name=""/>
        <dsp:cNvSpPr/>
      </dsp:nvSpPr>
      <dsp:spPr>
        <a:xfrm>
          <a:off x="5396499" y="3872575"/>
          <a:ext cx="3465386" cy="7554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400" tIns="25400" rIns="25400" bIns="25400" numCol="1" spcCol="1270" anchor="t" anchorCtr="0">
          <a:noAutofit/>
        </a:bodyPr>
        <a:lstStyle/>
        <a:p>
          <a:pPr lvl="0" algn="ctr" defTabSz="889000">
            <a:lnSpc>
              <a:spcPct val="100000"/>
            </a:lnSpc>
            <a:spcBef>
              <a:spcPct val="0"/>
            </a:spcBef>
            <a:spcAft>
              <a:spcPct val="35000"/>
            </a:spcAft>
          </a:pPr>
          <a:r>
            <a:rPr lang="zh-CN" altLang="en-US" sz="2000" kern="1200" dirty="0" smtClean="0">
              <a:solidFill>
                <a:srgbClr val="FFC000"/>
              </a:solidFill>
              <a:latin typeface="STXinwei" charset="-122"/>
              <a:ea typeface="STXinwei" charset="-122"/>
              <a:cs typeface="STXinwei" charset="-122"/>
            </a:rPr>
            <a:t>二分类问题，评价指标：</a:t>
          </a:r>
          <a:r>
            <a:rPr lang="en-US" altLang="zh-CN" sz="2000" kern="1200" dirty="0" smtClean="0">
              <a:solidFill>
                <a:srgbClr val="FFC000"/>
              </a:solidFill>
              <a:latin typeface="STXinwei" charset="-122"/>
              <a:ea typeface="STXinwei" charset="-122"/>
              <a:cs typeface="STXinwei" charset="-122"/>
            </a:rPr>
            <a:t>AUC</a:t>
          </a:r>
          <a:endParaRPr lang="zh-CN" altLang="en-US" sz="2000" kern="1200" dirty="0">
            <a:solidFill>
              <a:srgbClr val="FFC000"/>
            </a:solidFill>
            <a:latin typeface="STXinwei" charset="-122"/>
            <a:ea typeface="STXinwei" charset="-122"/>
            <a:cs typeface="STXinwei" charset="-122"/>
          </a:endParaRPr>
        </a:p>
      </dsp:txBody>
      <dsp:txXfrm>
        <a:off x="5396499" y="3872575"/>
        <a:ext cx="3465386" cy="7554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D49F6C-60DC-864D-990A-97F6563D2A54}">
      <dsp:nvSpPr>
        <dsp:cNvPr id="0" name=""/>
        <dsp:cNvSpPr/>
      </dsp:nvSpPr>
      <dsp:spPr>
        <a:xfrm>
          <a:off x="141" y="1774586"/>
          <a:ext cx="2266626" cy="1869493"/>
        </a:xfrm>
        <a:prstGeom prst="roundRect">
          <a:avLst>
            <a:gd name="adj" fmla="val 10000"/>
          </a:avLst>
        </a:prstGeom>
        <a:solidFill>
          <a:schemeClr val="lt2">
            <a:alpha val="90000"/>
            <a:hueOff val="0"/>
            <a:satOff val="0"/>
            <a:lumOff val="0"/>
            <a:alphaOff val="0"/>
          </a:schemeClr>
        </a:solidFill>
        <a:ln w="9525" cap="rnd" cmpd="sng" algn="ctr">
          <a:solidFill>
            <a:schemeClr val="dk2">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txBody>
        <a:bodyPr spcFirstLastPara="0" vert="horz" wrap="square" lIns="47625" tIns="47625" rIns="47625" bIns="47625" numCol="1" spcCol="1270" anchor="t" anchorCtr="0">
          <a:noAutofit/>
        </a:bodyPr>
        <a:lstStyle/>
        <a:p>
          <a:pPr marL="228600" lvl="1" indent="-228600" algn="l" defTabSz="1111250">
            <a:lnSpc>
              <a:spcPct val="90000"/>
            </a:lnSpc>
            <a:spcBef>
              <a:spcPct val="0"/>
            </a:spcBef>
            <a:spcAft>
              <a:spcPct val="15000"/>
            </a:spcAft>
            <a:buChar char="••"/>
          </a:pPr>
          <a:r>
            <a:rPr lang="zh-CN" altLang="en-US" sz="2500" kern="1200" dirty="0" smtClean="0">
              <a:latin typeface="STXinwei" charset="-122"/>
              <a:ea typeface="STXinwei" charset="-122"/>
              <a:cs typeface="STXinwei" charset="-122"/>
            </a:rPr>
            <a:t>数据划分</a:t>
          </a:r>
          <a:endParaRPr lang="zh-CN" altLang="en-US" sz="2500" kern="1200" dirty="0">
            <a:latin typeface="STXinwei" charset="-122"/>
            <a:ea typeface="STXinwei" charset="-122"/>
            <a:cs typeface="STXinwei" charset="-122"/>
          </a:endParaRPr>
        </a:p>
        <a:p>
          <a:pPr marL="228600" lvl="1" indent="-228600" algn="l" defTabSz="1111250">
            <a:lnSpc>
              <a:spcPct val="90000"/>
            </a:lnSpc>
            <a:spcBef>
              <a:spcPct val="0"/>
            </a:spcBef>
            <a:spcAft>
              <a:spcPct val="15000"/>
            </a:spcAft>
            <a:buChar char="••"/>
          </a:pPr>
          <a:r>
            <a:rPr lang="zh-CN" altLang="en-US" sz="2500" kern="1200" dirty="0" smtClean="0">
              <a:latin typeface="STXinwei" charset="-122"/>
              <a:ea typeface="STXinwei" charset="-122"/>
              <a:cs typeface="STXinwei" charset="-122"/>
            </a:rPr>
            <a:t>特征提取</a:t>
          </a:r>
          <a:endParaRPr lang="zh-CN" altLang="en-US" sz="2500" kern="1200" dirty="0">
            <a:latin typeface="STXinwei" charset="-122"/>
            <a:ea typeface="STXinwei" charset="-122"/>
            <a:cs typeface="STXinwei" charset="-122"/>
          </a:endParaRPr>
        </a:p>
      </dsp:txBody>
      <dsp:txXfrm>
        <a:off x="43163" y="1817608"/>
        <a:ext cx="2180582" cy="1382843"/>
      </dsp:txXfrm>
    </dsp:sp>
    <dsp:sp modelId="{83F76E51-0BE3-E44A-A446-F0FF7B69E637}">
      <dsp:nvSpPr>
        <dsp:cNvPr id="0" name=""/>
        <dsp:cNvSpPr/>
      </dsp:nvSpPr>
      <dsp:spPr>
        <a:xfrm>
          <a:off x="1300946" y="2316885"/>
          <a:ext cx="2356306" cy="2356306"/>
        </a:xfrm>
        <a:prstGeom prst="leftCircularArrow">
          <a:avLst>
            <a:gd name="adj1" fmla="val 2550"/>
            <a:gd name="adj2" fmla="val 309429"/>
            <a:gd name="adj3" fmla="val 2084940"/>
            <a:gd name="adj4" fmla="val 9024489"/>
            <a:gd name="adj5" fmla="val 2975"/>
          </a:avLst>
        </a:prstGeom>
        <a:gradFill rotWithShape="0">
          <a:gsLst>
            <a:gs pos="0">
              <a:schemeClr val="dk2">
                <a:tint val="60000"/>
                <a:hueOff val="0"/>
                <a:satOff val="0"/>
                <a:lumOff val="0"/>
                <a:alphaOff val="0"/>
                <a:tint val="98000"/>
                <a:lumMod val="114000"/>
              </a:schemeClr>
            </a:gs>
            <a:gs pos="100000">
              <a:schemeClr val="dk2">
                <a:tint val="60000"/>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sp>
    <dsp:sp modelId="{CD79E557-98C6-8F4C-B146-4F178325AD57}">
      <dsp:nvSpPr>
        <dsp:cNvPr id="0" name=""/>
        <dsp:cNvSpPr/>
      </dsp:nvSpPr>
      <dsp:spPr>
        <a:xfrm>
          <a:off x="503836" y="3243474"/>
          <a:ext cx="2014779" cy="801211"/>
        </a:xfrm>
        <a:prstGeom prst="roundRect">
          <a:avLst>
            <a:gd name="adj" fmla="val 10000"/>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8580" tIns="45720" rIns="68580" bIns="4572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STXinwei" charset="-122"/>
              <a:ea typeface="STXinwei" charset="-122"/>
              <a:cs typeface="STXinwei" charset="-122"/>
            </a:rPr>
            <a:t>数据准备</a:t>
          </a:r>
          <a:endParaRPr lang="zh-CN" altLang="en-US" sz="3600" kern="1200" dirty="0">
            <a:latin typeface="STXinwei" charset="-122"/>
            <a:ea typeface="STXinwei" charset="-122"/>
            <a:cs typeface="STXinwei" charset="-122"/>
          </a:endParaRPr>
        </a:p>
      </dsp:txBody>
      <dsp:txXfrm>
        <a:off x="527303" y="3266941"/>
        <a:ext cx="1967845" cy="754277"/>
      </dsp:txXfrm>
    </dsp:sp>
    <dsp:sp modelId="{3948538A-7D8D-2F4C-ADD3-7B5D0AB4477E}">
      <dsp:nvSpPr>
        <dsp:cNvPr id="0" name=""/>
        <dsp:cNvSpPr/>
      </dsp:nvSpPr>
      <dsp:spPr>
        <a:xfrm>
          <a:off x="2804762" y="1774586"/>
          <a:ext cx="2266626" cy="1869493"/>
        </a:xfrm>
        <a:prstGeom prst="roundRect">
          <a:avLst>
            <a:gd name="adj" fmla="val 10000"/>
          </a:avLst>
        </a:prstGeom>
        <a:solidFill>
          <a:schemeClr val="lt2">
            <a:alpha val="90000"/>
            <a:hueOff val="0"/>
            <a:satOff val="0"/>
            <a:lumOff val="0"/>
            <a:alphaOff val="0"/>
          </a:schemeClr>
        </a:solidFill>
        <a:ln w="9525" cap="rnd" cmpd="sng" algn="ctr">
          <a:solidFill>
            <a:schemeClr val="dk2">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txBody>
        <a:bodyPr spcFirstLastPara="0" vert="horz" wrap="square" lIns="47625" tIns="47625" rIns="47625" bIns="47625" numCol="1" spcCol="1270" anchor="t" anchorCtr="0">
          <a:noAutofit/>
        </a:bodyPr>
        <a:lstStyle/>
        <a:p>
          <a:pPr marL="228600" lvl="1" indent="-228600" algn="l" defTabSz="1111250">
            <a:lnSpc>
              <a:spcPct val="90000"/>
            </a:lnSpc>
            <a:spcBef>
              <a:spcPct val="0"/>
            </a:spcBef>
            <a:spcAft>
              <a:spcPct val="15000"/>
            </a:spcAft>
            <a:buChar char="••"/>
          </a:pPr>
          <a:r>
            <a:rPr lang="zh-CN" altLang="en-US" sz="2500" kern="1200" dirty="0" smtClean="0">
              <a:latin typeface="STXinwei" charset="-122"/>
              <a:ea typeface="STXinwei" charset="-122"/>
              <a:cs typeface="STXinwei" charset="-122"/>
            </a:rPr>
            <a:t>树模型：</a:t>
          </a:r>
          <a:r>
            <a:rPr lang="en-US" altLang="zh-CN" sz="2500" kern="1200" dirty="0" smtClean="0">
              <a:latin typeface="STXinwei" charset="-122"/>
              <a:ea typeface="STXinwei" charset="-122"/>
              <a:cs typeface="STXinwei" charset="-122"/>
            </a:rPr>
            <a:t>GBDT,</a:t>
          </a:r>
          <a:r>
            <a:rPr lang="zh-CN" altLang="en-US" sz="2500" kern="1200" dirty="0" smtClean="0">
              <a:latin typeface="STXinwei" charset="-122"/>
              <a:ea typeface="STXinwei" charset="-122"/>
              <a:cs typeface="STXinwei" charset="-122"/>
            </a:rPr>
            <a:t> </a:t>
          </a:r>
          <a:r>
            <a:rPr lang="en-US" altLang="zh-CN" sz="2500" kern="1200" dirty="0" smtClean="0">
              <a:latin typeface="STXinwei" charset="-122"/>
              <a:ea typeface="STXinwei" charset="-122"/>
              <a:cs typeface="STXinwei" charset="-122"/>
            </a:rPr>
            <a:t>RF,</a:t>
          </a:r>
          <a:r>
            <a:rPr lang="zh-CN" altLang="en-US" sz="2500" kern="1200" dirty="0" smtClean="0">
              <a:latin typeface="STXinwei" charset="-122"/>
              <a:ea typeface="STXinwei" charset="-122"/>
              <a:cs typeface="STXinwei" charset="-122"/>
            </a:rPr>
            <a:t> </a:t>
          </a:r>
          <a:r>
            <a:rPr lang="en-US" altLang="zh-CN" sz="2500" kern="1200" dirty="0" smtClean="0">
              <a:latin typeface="STXinwei" charset="-122"/>
              <a:ea typeface="STXinwei" charset="-122"/>
              <a:cs typeface="STXinwei" charset="-122"/>
            </a:rPr>
            <a:t>XGBOOST</a:t>
          </a:r>
          <a:endParaRPr lang="zh-CN" altLang="en-US" sz="2500" kern="1200" dirty="0">
            <a:latin typeface="STXinwei" charset="-122"/>
            <a:ea typeface="STXinwei" charset="-122"/>
            <a:cs typeface="STXinwei" charset="-122"/>
          </a:endParaRPr>
        </a:p>
      </dsp:txBody>
      <dsp:txXfrm>
        <a:off x="2847784" y="2218214"/>
        <a:ext cx="2180582" cy="1382843"/>
      </dsp:txXfrm>
    </dsp:sp>
    <dsp:sp modelId="{7E7C1F76-A74C-6240-8B77-FCAF221662DE}">
      <dsp:nvSpPr>
        <dsp:cNvPr id="0" name=""/>
        <dsp:cNvSpPr/>
      </dsp:nvSpPr>
      <dsp:spPr>
        <a:xfrm>
          <a:off x="4152424" y="724047"/>
          <a:ext cx="2601371" cy="2601371"/>
        </a:xfrm>
        <a:prstGeom prst="circularArrow">
          <a:avLst>
            <a:gd name="adj1" fmla="val 2310"/>
            <a:gd name="adj2" fmla="val 278725"/>
            <a:gd name="adj3" fmla="val 19414413"/>
            <a:gd name="adj4" fmla="val 12444160"/>
            <a:gd name="adj5" fmla="val 2695"/>
          </a:avLst>
        </a:prstGeom>
        <a:gradFill rotWithShape="0">
          <a:gsLst>
            <a:gs pos="0">
              <a:schemeClr val="dk2">
                <a:tint val="60000"/>
                <a:hueOff val="0"/>
                <a:satOff val="0"/>
                <a:lumOff val="0"/>
                <a:alphaOff val="0"/>
                <a:tint val="98000"/>
                <a:lumMod val="114000"/>
              </a:schemeClr>
            </a:gs>
            <a:gs pos="100000">
              <a:schemeClr val="dk2">
                <a:tint val="60000"/>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sp>
    <dsp:sp modelId="{6C923C74-8E74-104B-8187-08FE7EF49704}">
      <dsp:nvSpPr>
        <dsp:cNvPr id="0" name=""/>
        <dsp:cNvSpPr/>
      </dsp:nvSpPr>
      <dsp:spPr>
        <a:xfrm>
          <a:off x="3348773" y="1456065"/>
          <a:ext cx="2014779" cy="801211"/>
        </a:xfrm>
        <a:prstGeom prst="roundRect">
          <a:avLst>
            <a:gd name="adj" fmla="val 10000"/>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8580" tIns="45720" rIns="68580" bIns="4572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STXinwei" charset="-122"/>
              <a:ea typeface="STXinwei" charset="-122"/>
              <a:cs typeface="STXinwei" charset="-122"/>
            </a:rPr>
            <a:t>单模型</a:t>
          </a:r>
          <a:endParaRPr lang="zh-CN" altLang="en-US" sz="3600" kern="1200" dirty="0">
            <a:latin typeface="STXinwei" charset="-122"/>
            <a:ea typeface="STXinwei" charset="-122"/>
            <a:cs typeface="STXinwei" charset="-122"/>
          </a:endParaRPr>
        </a:p>
      </dsp:txBody>
      <dsp:txXfrm>
        <a:off x="3372240" y="1479532"/>
        <a:ext cx="1967845" cy="754277"/>
      </dsp:txXfrm>
    </dsp:sp>
    <dsp:sp modelId="{66E1507A-DC1B-5545-83C9-7289FE76EA63}">
      <dsp:nvSpPr>
        <dsp:cNvPr id="0" name=""/>
        <dsp:cNvSpPr/>
      </dsp:nvSpPr>
      <dsp:spPr>
        <a:xfrm>
          <a:off x="5609383" y="1774586"/>
          <a:ext cx="2266626" cy="1869493"/>
        </a:xfrm>
        <a:prstGeom prst="roundRect">
          <a:avLst>
            <a:gd name="adj" fmla="val 10000"/>
          </a:avLst>
        </a:prstGeom>
        <a:solidFill>
          <a:schemeClr val="lt2">
            <a:alpha val="90000"/>
            <a:hueOff val="0"/>
            <a:satOff val="0"/>
            <a:lumOff val="0"/>
            <a:alphaOff val="0"/>
          </a:schemeClr>
        </a:solidFill>
        <a:ln w="9525" cap="rnd" cmpd="sng" algn="ctr">
          <a:solidFill>
            <a:schemeClr val="dk2">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txBody>
        <a:bodyPr spcFirstLastPara="0" vert="horz" wrap="square" lIns="47625" tIns="47625" rIns="47625" bIns="47625" numCol="1" spcCol="1270" anchor="t" anchorCtr="0">
          <a:noAutofit/>
        </a:bodyPr>
        <a:lstStyle/>
        <a:p>
          <a:pPr marL="228600" lvl="1" indent="-228600" algn="l" defTabSz="1111250">
            <a:lnSpc>
              <a:spcPct val="90000"/>
            </a:lnSpc>
            <a:spcBef>
              <a:spcPct val="0"/>
            </a:spcBef>
            <a:spcAft>
              <a:spcPct val="15000"/>
            </a:spcAft>
            <a:buChar char="••"/>
          </a:pPr>
          <a:r>
            <a:rPr lang="zh-CN" altLang="en-US" sz="2500" kern="1200" dirty="0" smtClean="0">
              <a:latin typeface="STXinwei" charset="-122"/>
              <a:ea typeface="STXinwei" charset="-122"/>
              <a:cs typeface="STXinwei" charset="-122"/>
            </a:rPr>
            <a:t>直接加权融合</a:t>
          </a:r>
          <a:r>
            <a:rPr lang="en-US" altLang="zh-CN" sz="2500" kern="1200" dirty="0" smtClean="0">
              <a:latin typeface="STXinwei" charset="-122"/>
              <a:ea typeface="STXinwei" charset="-122"/>
              <a:cs typeface="STXinwei" charset="-122"/>
            </a:rPr>
            <a:t>,</a:t>
          </a:r>
          <a:r>
            <a:rPr lang="zh-CN" altLang="en-US" sz="2500" kern="1200" dirty="0" smtClean="0">
              <a:latin typeface="STXinwei" charset="-122"/>
              <a:ea typeface="STXinwei" charset="-122"/>
              <a:cs typeface="STXinwei" charset="-122"/>
            </a:rPr>
            <a:t> </a:t>
          </a:r>
          <a:r>
            <a:rPr lang="en-US" altLang="zh-CN" sz="2500" kern="1200" dirty="0" smtClean="0">
              <a:latin typeface="STXinwei" charset="-122"/>
              <a:ea typeface="STXinwei" charset="-122"/>
              <a:cs typeface="STXinwei" charset="-122"/>
            </a:rPr>
            <a:t>Rank</a:t>
          </a:r>
          <a:r>
            <a:rPr lang="zh-CN" altLang="en-US" sz="2500" kern="1200" dirty="0" smtClean="0">
              <a:latin typeface="STXinwei" charset="-122"/>
              <a:ea typeface="STXinwei" charset="-122"/>
              <a:cs typeface="STXinwei" charset="-122"/>
            </a:rPr>
            <a:t>融合</a:t>
          </a:r>
          <a:endParaRPr lang="zh-CN" altLang="en-US" sz="2500" kern="1200" dirty="0">
            <a:latin typeface="STXinwei" charset="-122"/>
            <a:ea typeface="STXinwei" charset="-122"/>
            <a:cs typeface="STXinwei" charset="-122"/>
          </a:endParaRPr>
        </a:p>
        <a:p>
          <a:pPr marL="228600" lvl="1" indent="-228600" algn="l" defTabSz="1111250">
            <a:lnSpc>
              <a:spcPct val="90000"/>
            </a:lnSpc>
            <a:spcBef>
              <a:spcPct val="0"/>
            </a:spcBef>
            <a:spcAft>
              <a:spcPct val="15000"/>
            </a:spcAft>
            <a:buChar char="••"/>
          </a:pPr>
          <a:r>
            <a:rPr lang="en-US" altLang="zh-CN" sz="2500" kern="1200" dirty="0" smtClean="0">
              <a:latin typeface="STXinwei" charset="-122"/>
              <a:ea typeface="STXinwei" charset="-122"/>
              <a:cs typeface="STXinwei" charset="-122"/>
            </a:rPr>
            <a:t>Blending</a:t>
          </a:r>
          <a:endParaRPr lang="zh-CN" altLang="en-US" sz="2500" kern="1200" dirty="0">
            <a:latin typeface="STXinwei" charset="-122"/>
            <a:ea typeface="STXinwei" charset="-122"/>
            <a:cs typeface="STXinwei" charset="-122"/>
          </a:endParaRPr>
        </a:p>
      </dsp:txBody>
      <dsp:txXfrm>
        <a:off x="5652405" y="1817608"/>
        <a:ext cx="2180582" cy="1382843"/>
      </dsp:txXfrm>
    </dsp:sp>
    <dsp:sp modelId="{666D428E-6BCF-2644-9C32-6405C23C9BBC}">
      <dsp:nvSpPr>
        <dsp:cNvPr id="0" name=""/>
        <dsp:cNvSpPr/>
      </dsp:nvSpPr>
      <dsp:spPr>
        <a:xfrm>
          <a:off x="6113078" y="3243474"/>
          <a:ext cx="2014779" cy="801211"/>
        </a:xfrm>
        <a:prstGeom prst="roundRect">
          <a:avLst>
            <a:gd name="adj" fmla="val 10000"/>
          </a:avLst>
        </a:prstGeom>
        <a:gradFill rotWithShape="0">
          <a:gsLst>
            <a:gs pos="0">
              <a:schemeClr val="dk2">
                <a:hueOff val="0"/>
                <a:satOff val="0"/>
                <a:lumOff val="0"/>
                <a:alphaOff val="0"/>
                <a:tint val="98000"/>
                <a:lumMod val="114000"/>
              </a:schemeClr>
            </a:gs>
            <a:gs pos="100000">
              <a:schemeClr val="dk2">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68580" tIns="45720" rIns="68580" bIns="4572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STXinwei" charset="-122"/>
              <a:ea typeface="STXinwei" charset="-122"/>
              <a:cs typeface="STXinwei" charset="-122"/>
            </a:rPr>
            <a:t>模型融合</a:t>
          </a:r>
          <a:endParaRPr lang="zh-CN" altLang="en-US" sz="3600" kern="1200" dirty="0">
            <a:latin typeface="STXinwei" charset="-122"/>
            <a:ea typeface="STXinwei" charset="-122"/>
            <a:cs typeface="STXinwei" charset="-122"/>
          </a:endParaRPr>
        </a:p>
      </dsp:txBody>
      <dsp:txXfrm>
        <a:off x="6136545" y="3266941"/>
        <a:ext cx="1967845" cy="754277"/>
      </dsp:txXfrm>
    </dsp:sp>
  </dsp:spTree>
</dsp:drawing>
</file>

<file path=ppt/diagrams/layout1.xml><?xml version="1.0" encoding="utf-8"?>
<dgm:layoutDef xmlns:dgm="http://schemas.openxmlformats.org/drawingml/2006/diagram" xmlns:a="http://schemas.openxmlformats.org/drawingml/2006/main" uniqueId="urn:microsoft.com/office/officeart/2009/3/layout/DescendingProcess">
  <dgm:title val=""/>
  <dgm:desc val=""/>
  <dgm:catLst>
    <dgm:cat type="process" pri="23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clrData>
  <dgm:layoutNode name="Name0">
    <dgm:varLst>
      <dgm:chMax val="7"/>
      <dgm:chPref val="5"/>
    </dgm:varLst>
    <dgm:alg type="composite">
      <dgm:param type="ar" val="1.1"/>
    </dgm:alg>
    <dgm:shape xmlns:r="http://schemas.openxmlformats.org/officeDocument/2006/relationships" r:blip="">
      <dgm:adjLst/>
    </dgm:shape>
    <dgm:choose name="Name1">
      <dgm:if name="Name2" axis="ch" ptType="node" func="cnt" op="equ" val="1">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Lst>
      </dgm:if>
      <dgm:if name="Name3" axis="ch" ptType="node" func="cnt" op="equ" val="2">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
          <dgm:constr type="b" for="ch" forName="txNode2" refType="h"/>
          <dgm:constr type="r" for="ch" forName="txNode2" refType="w"/>
          <dgm:constr type="h" for="ch" forName="txNode2" refType="h" fact="0.16"/>
        </dgm:constrLst>
      </dgm:if>
      <dgm:if name="Name4" axis="ch" ptType="node" func="cnt" op="equ" val="3">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6"/>
          <dgm:constr type="ctrY" for="ch" forName="txNode2" refType="h" fact="0.3992"/>
          <dgm:constr type="r" for="ch" forName="txNode2" refType="w"/>
          <dgm:constr type="h" for="ch" forName="txNode2" refType="h" fact="0.16"/>
          <dgm:constr type="l" for="ch" forName="txNode3" refType="w" fact="0.5"/>
          <dgm:constr type="b" for="ch" forName="txNode3" refType="h"/>
          <dgm:constr type="r" for="ch" forName="txNode3" refType="w"/>
          <dgm:constr type="h" for="ch" forName="txNode3" refType="h" fact="0.16"/>
          <dgm:constr type="ctrX" for="ch" forName="dotNode2" refType="w" fact="0.4782"/>
          <dgm:constr type="ctrY" for="ch" forName="dotNode2" refType="h" fact="0.3992"/>
          <dgm:constr type="h" for="ch" forName="dotNode2" refType="h" fact="0.0218"/>
          <dgm:constr type="w" for="ch" forName="dotNode2" refType="h" refFor="ch" refForName="dotNode2"/>
        </dgm:constrLst>
      </dgm:if>
      <dgm:if name="Name5" axis="ch" ptType="node" func="cnt" op="equ" val="4">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9"/>
          <dgm:constr type="ctrY" for="ch" forName="txNode2" refType="h" fact="0.3153"/>
          <dgm:constr type="r" for="ch" forName="txNode2" refType="w"/>
          <dgm:constr type="h" for="ch" forName="txNode2" refType="h" fact="0.16"/>
          <dgm:constr type="l" for="ch" forName="txNode3" refType="w" fact="0"/>
          <dgm:constr type="ctrY" for="ch" forName="txNode3" refType="h" fact="0.5004"/>
          <dgm:constr type="r" for="ch" forName="txNode3" refType="w" fact="0.5"/>
          <dgm:constr type="h" for="ch" forName="txNode3" refType="h" fact="0.16"/>
          <dgm:constr type="l" for="ch" forName="txNode4" refType="w" fact="0.5"/>
          <dgm:constr type="b" for="ch" forName="txNode4" refType="h"/>
          <dgm:constr type="r" for="ch" forName="txNode4" refType="w"/>
          <dgm:constr type="h" for="ch" forName="txNode4" refType="h" fact="0.16"/>
          <dgm:constr type="ctrX" for="ch" forName="dotNode2" refType="w" fact="0.39"/>
          <dgm:constr type="ctrY" for="ch" forName="dotNode2" refType="h" fact="0.3153"/>
          <dgm:constr type="h" for="ch" forName="dotNode2" refType="h" fact="0.0218"/>
          <dgm:constr type="w" for="ch" forName="dotNode2" refType="h" refFor="ch" refForName="dotNode2"/>
          <dgm:constr type="ctrX" for="ch" forName="dotNode3" refType="w" fact="0.5626"/>
          <dgm:constr type="ctrY" for="ch" forName="dotNode3" refType="h" fact="0.5004"/>
          <dgm:constr type="h" for="ch" forName="dotNode3" refType="h" fact="0.0218"/>
          <dgm:constr type="w" for="ch" forName="dotNode3" refType="h" refFor="ch" refForName="dotNode3"/>
        </dgm:constrLst>
      </dgm:if>
      <dgm:if name="Name6" axis="ch" ptType="node" func="cnt" op="equ" val="5">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6"/>
          <dgm:constr type="ctrY" for="ch" forName="txNode2" refType="h" fact="0.2885"/>
          <dgm:constr type="r" for="ch" forName="txNode2" refType="w"/>
          <dgm:constr type="h" for="ch" forName="txNode2" refType="h" fact="0.16"/>
          <dgm:constr type="l" for="ch" forName="txNode3" refType="w" fact="0"/>
          <dgm:constr type="ctrY" for="ch" forName="txNode3" refType="h" fact="0.4089"/>
          <dgm:constr type="r" for="ch" forName="txNode3" refType="w" fact="0.43"/>
          <dgm:constr type="h" for="ch" forName="txNode3" refType="h" fact="0.16"/>
          <dgm:constr type="l" for="ch" forName="txNode4" refType="w" fact="0.67"/>
          <dgm:constr type="ctrY" for="ch" forName="txNode4" refType="h" fact="0.5497"/>
          <dgm:constr type="r" for="ch" forName="txNode4" refType="w"/>
          <dgm:constr type="h" for="ch" forName="txNode4" refType="h" fact="0.16"/>
          <dgm:constr type="l" for="ch" forName="txNode5" refType="w" fact="0.5"/>
          <dgm:constr type="b" for="ch" forName="txNode5" refType="h"/>
          <dgm:constr type="r" for="ch" forName="txNode5" refType="w"/>
          <dgm:constr type="h" for="ch" forName="txNode5" refType="h" fact="0.16"/>
          <dgm:constr type="ctrX" for="ch" forName="dotNode2" refType="w" fact="0.3565"/>
          <dgm:constr type="ctrY" for="ch" forName="dotNode2" refType="h" fact="0.2885"/>
          <dgm:constr type="h" for="ch" forName="dotNode2" refType="h" fact="0.0218"/>
          <dgm:constr type="w" for="ch" forName="dotNode2" refType="h" refFor="ch" refForName="dotNode2"/>
          <dgm:constr type="ctrX" for="ch" forName="dotNode3" refType="w" fact="0.4922"/>
          <dgm:constr type="ctrY" for="ch" forName="dotNode3" refType="h" fact="0.4089"/>
          <dgm:constr type="h" for="ch" forName="dotNode3" refType="h" fact="0.0218"/>
          <dgm:constr type="w" for="ch" forName="dotNode3" refType="h" refFor="ch" refForName="dotNode3"/>
          <dgm:constr type="ctrX" for="ch" forName="dotNode4" refType="w" fact="0.5939"/>
          <dgm:constr type="ctrY" for="ch" forName="dotNode4" refType="h" fact="0.5497"/>
          <dgm:constr type="h" for="ch" forName="dotNode4" refType="h" fact="0.0218"/>
          <dgm:constr type="w" for="ch" forName="dotNode4" refType="h" refFor="ch" refForName="dotNode4"/>
        </dgm:constrLst>
      </dgm:if>
      <dgm:if name="Name7" axis="ch" ptType="node" func="cnt" op="equ" val="6">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5"/>
          <dgm:constr type="ctrY" for="ch" forName="txNode2" refType="h" fact="0.2693"/>
          <dgm:constr type="r" for="ch" forName="txNode2" refType="w"/>
          <dgm:constr type="h" for="ch" forName="txNode2" refType="h" fact="0.16"/>
          <dgm:constr type="l" for="ch" forName="txNode3" refType="w" fact="0"/>
          <dgm:constr type="ctrY" for="ch" forName="txNode3" refType="h" fact="0.3638"/>
          <dgm:constr type="r" for="ch" forName="txNode3" refType="w" fact="0.37"/>
          <dgm:constr type="h" for="ch" forName="txNode3" refType="h" fact="0.16"/>
          <dgm:constr type="l" for="ch" forName="txNode4" refType="w" fact="0.63"/>
          <dgm:constr type="ctrY" for="ch" forName="txNode4" refType="h" fact="0.4744"/>
          <dgm:constr type="r" for="ch" forName="txNode4" refType="w"/>
          <dgm:constr type="h" for="ch" forName="txNode4" refType="h" fact="0.16"/>
          <dgm:constr type="l" for="ch" forName="txNode5" refType="w" fact="0"/>
          <dgm:constr type="ctrY" for="ch" forName="txNode5" refType="h" fact="0.5961"/>
          <dgm:constr type="r" for="ch" forName="txNode5" refType="w" fact="0.55"/>
          <dgm:constr type="h" for="ch" forName="txNode5" refType="h" fact="0.16"/>
          <dgm:constr type="l" for="ch" forName="txNode6" refType="w" fact="0.5"/>
          <dgm:constr type="b" for="ch" forName="txNode6" refType="h"/>
          <dgm:constr type="r" for="ch" forName="txNode6" refType="w"/>
          <dgm:constr type="h" for="ch" forName="txNode6"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419"/>
          <dgm:constr type="ctrY" for="ch" forName="dotNode3" refType="h" fact="0.3638"/>
          <dgm:constr type="h" for="ch" forName="dotNode3" refType="h" fact="0.0218"/>
          <dgm:constr type="w" for="ch" forName="dotNode3" refType="h" refFor="ch" refForName="dotNode3"/>
          <dgm:constr type="ctrX" for="ch" forName="dotNode4" refType="w" fact="0.5425"/>
          <dgm:constr type="ctrY" for="ch" forName="dotNode4" refType="h" fact="0.4744"/>
          <dgm:constr type="h" for="ch" forName="dotNode4" refType="h" fact="0.0218"/>
          <dgm:constr type="w" for="ch" forName="dotNode4" refType="h" refFor="ch" refForName="dotNode4"/>
          <dgm:constr type="ctrX" for="ch" forName="dotNode5" refType="w" fact="0.6153"/>
          <dgm:constr type="ctrY" for="ch" forName="dotNode5" refType="h" fact="0.5961"/>
          <dgm:constr type="h" for="ch" forName="dotNode5" refType="h" fact="0.0218"/>
          <dgm:constr type="w" for="ch" forName="dotNode5" refType="h" refFor="ch" refForName="dotNode5"/>
        </dgm:constrLst>
      </dgm:if>
      <dgm:else name="Name8">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4"/>
          <dgm:constr type="ctrY" for="ch" forName="txNode2" refType="h" fact="0.2693"/>
          <dgm:constr type="r" for="ch" forName="txNode2" refType="w"/>
          <dgm:constr type="h" for="ch" forName="txNode2" refType="h" fact="0.16"/>
          <dgm:constr type="l" for="ch" forName="txNode3" refType="w" fact="0"/>
          <dgm:constr type="ctrY" for="ch" forName="txNode3" refType="h" fact="0.3424"/>
          <dgm:constr type="r" for="ch" forName="txNode3" refType="w" fact="0.33"/>
          <dgm:constr type="h" for="ch" forName="txNode3" refType="h" fact="0.16"/>
          <dgm:constr type="l" for="ch" forName="txNode4" refType="w" fact="0.61"/>
          <dgm:constr type="ctrY" for="ch" forName="txNode4" refType="h" fact="0.4276"/>
          <dgm:constr type="r" for="ch" forName="txNode4" refType="w"/>
          <dgm:constr type="h" for="ch" forName="txNode4" refType="h" fact="0.16"/>
          <dgm:constr type="l" for="ch" forName="txNode5" refType="w" fact="0"/>
          <dgm:constr type="ctrY" for="ch" forName="txNode5" refType="h" fact="0.5218"/>
          <dgm:constr type="r" for="ch" forName="txNode5" refType="w" fact="0.5"/>
          <dgm:constr type="h" for="ch" forName="txNode5" refType="h" fact="0.16"/>
          <dgm:constr type="l" for="ch" forName="txNode6" refType="w" fact="0.71"/>
          <dgm:constr type="ctrY" for="ch" forName="txNode6" refType="h" fact="0.6179"/>
          <dgm:constr type="r" for="ch" forName="txNode6" refType="w"/>
          <dgm:constr type="h" for="ch" forName="txNode6" refType="h" fact="0.16"/>
          <dgm:constr type="l" for="ch" forName="txNode7" refType="w" fact="0.5"/>
          <dgm:constr type="b" for="ch" forName="txNode7" refType="h"/>
          <dgm:constr type="r" for="ch" forName="txNode7" refType="w"/>
          <dgm:constr type="h" for="ch" forName="txNode7"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25"/>
          <dgm:constr type="ctrY" for="ch" forName="dotNode3" refType="h" fact="0.3424"/>
          <dgm:constr type="h" for="ch" forName="dotNode3" refType="h" fact="0.0218"/>
          <dgm:constr type="w" for="ch" forName="dotNode3" refType="h" refFor="ch" refForName="dotNode3"/>
          <dgm:constr type="ctrX" for="ch" forName="dotNode4" refType="w" fact="0.505"/>
          <dgm:constr type="ctrY" for="ch" forName="dotNode4" refType="h" fact="0.4276"/>
          <dgm:constr type="h" for="ch" forName="dotNode4" refType="h" fact="0.0218"/>
          <dgm:constr type="w" for="ch" forName="dotNode4" refType="h" refFor="ch" refForName="dotNode4"/>
          <dgm:constr type="ctrX" for="ch" forName="dotNode5" refType="w" fact="0.5742"/>
          <dgm:constr type="ctrY" for="ch" forName="dotNode5" refType="h" fact="0.5218"/>
          <dgm:constr type="h" for="ch" forName="dotNode5" refType="h" fact="0.0218"/>
          <dgm:constr type="w" for="ch" forName="dotNode5" refType="h" refFor="ch" refForName="dotNode5"/>
          <dgm:constr type="ctrX" for="ch" forName="dotNode6" refType="w" fact="0.63"/>
          <dgm:constr type="ctrY" for="ch" forName="dotNode6" refType="h" fact="0.6179"/>
          <dgm:constr type="h" for="ch" forName="dotNode6" refType="h" fact="0.0218"/>
          <dgm:constr type="w" for="ch" forName="dotNode6" refType="h" refFor="ch" refForName="dotNode6"/>
        </dgm:constrLst>
      </dgm:else>
    </dgm:choose>
    <dgm:forEach name="Name9" axis="self" ptType="parTrans">
      <dgm:forEach name="Name10" axis="self" ptType="sibTrans" st="2">
        <dgm:forEach name="dotRepeat" axis="self">
          <dgm:layoutNode name="dotRepeatNode" styleLbl="fgShp">
            <dgm:alg type="sp"/>
            <dgm:shape xmlns:r="http://schemas.openxmlformats.org/officeDocument/2006/relationships" type="ellipse" r:blip="">
              <dgm:adjLst/>
            </dgm:shape>
            <dgm:presOf axis="self"/>
          </dgm:layoutNode>
        </dgm:forEach>
      </dgm:forEach>
    </dgm:forEach>
    <dgm:choose name="Name11">
      <dgm:if name="Name12" axis="ch" ptType="node" func="cnt" op="gte" val="1">
        <dgm:layoutNode name="arrowNode" styleLbl="node1">
          <dgm:alg type="sp"/>
          <dgm:shape xmlns:r="http://schemas.openxmlformats.org/officeDocument/2006/relationships" rot="73.2729" type="swooshArrow" r:blip="">
            <dgm:adjLst>
              <dgm:adj idx="1" val="0.1631"/>
              <dgm:adj idx="2" val="0.3137"/>
            </dgm:adjLst>
          </dgm:shape>
          <dgm:presOf/>
        </dgm:layoutNode>
      </dgm:if>
      <dgm:else name="Name13"/>
    </dgm:choose>
    <dgm:forEach name="Name14" axis="ch" ptType="node" cnt="1">
      <dgm:layoutNode name="txNode1" styleLbl="revTx">
        <dgm:varLst>
          <dgm:bulletEnabled val="1"/>
        </dgm:varLst>
        <dgm:alg type="tx">
          <dgm:param type="txAnchorVert" val="b"/>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5" axis="ch" ptType="node" st="2" cnt="1">
      <dgm:layoutNode name="txNode2" styleLbl="revTx">
        <dgm:varLst>
          <dgm:bulletEnabled val="1"/>
        </dgm:varLst>
        <dgm:choose name="Name16">
          <dgm:if name="Name17" axis="self" ptType="node" func="revPos" op="equ" val="1">
            <dgm:alg type="tx">
              <dgm:param type="txAnchorVert" val="t"/>
            </dgm:alg>
          </dgm:if>
          <dgm:if name="Name18" axis="self" ptType="node" func="posOdd" op="equ" val="1">
            <dgm:alg type="tx">
              <dgm:param type="parTxLTRAlign" val="r"/>
              <dgm:param type="parTxRTLAlign" val="r"/>
            </dgm:alg>
          </dgm:if>
          <dgm:else name="Name1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0">
        <dgm:if name="Name21" axis="par ch" ptType="all node" func="cnt" op="neq" val="2">
          <dgm:forEach name="Name22" axis="follow" ptType="sibTrans" cnt="1">
            <dgm:layoutNode name="dotNode2">
              <dgm:alg type="sp"/>
              <dgm:shape xmlns:r="http://schemas.openxmlformats.org/officeDocument/2006/relationships" r:blip="">
                <dgm:adjLst/>
              </dgm:shape>
              <dgm:presOf/>
              <dgm:forEach name="Name23" ref="dotRepeat"/>
            </dgm:layoutNode>
          </dgm:forEach>
        </dgm:if>
        <dgm:else name="Name24"/>
      </dgm:choose>
    </dgm:forEach>
    <dgm:forEach name="Name25" axis="ch" ptType="node" st="3" cnt="1">
      <dgm:layoutNode name="txNode3" styleLbl="revTx">
        <dgm:varLst>
          <dgm:bulletEnabled val="1"/>
        </dgm:varLst>
        <dgm:choose name="Name26">
          <dgm:if name="Name27" axis="self" ptType="node" func="revPos" op="equ" val="1">
            <dgm:alg type="tx">
              <dgm:param type="txAnchorVert" val="t"/>
            </dgm:alg>
          </dgm:if>
          <dgm:if name="Name28" axis="self" ptType="node" func="posOdd" op="equ" val="1">
            <dgm:alg type="tx">
              <dgm:param type="parTxLTRAlign" val="r"/>
              <dgm:param type="parTxRTLAlign" val="r"/>
            </dgm:alg>
          </dgm:if>
          <dgm:else name="Name2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30">
        <dgm:if name="Name31" axis="par ch" ptType="all node" func="cnt" op="neq" val="3">
          <dgm:forEach name="Name32" axis="follow" ptType="sibTrans" cnt="1">
            <dgm:layoutNode name="dotNode3">
              <dgm:alg type="sp"/>
              <dgm:shape xmlns:r="http://schemas.openxmlformats.org/officeDocument/2006/relationships" r:blip="">
                <dgm:adjLst/>
              </dgm:shape>
              <dgm:presOf/>
              <dgm:forEach name="Name33" ref="dotRepeat"/>
            </dgm:layoutNode>
          </dgm:forEach>
        </dgm:if>
        <dgm:else name="Name34"/>
      </dgm:choose>
    </dgm:forEach>
    <dgm:forEach name="Name35" axis="ch" ptType="node" st="4" cnt="1">
      <dgm:layoutNode name="txNode4" styleLbl="revTx">
        <dgm:varLst>
          <dgm:bulletEnabled val="1"/>
        </dgm:varLst>
        <dgm:choose name="Name36">
          <dgm:if name="Name37" axis="self" ptType="node" func="revPos" op="equ" val="1">
            <dgm:alg type="tx">
              <dgm:param type="txAnchorVert" val="t"/>
            </dgm:alg>
          </dgm:if>
          <dgm:if name="Name38" axis="self" ptType="node" func="posOdd" op="equ" val="1">
            <dgm:alg type="tx">
              <dgm:param type="parTxLTRAlign" val="r"/>
              <dgm:param type="parTxRTLAlign" val="r"/>
            </dgm:alg>
          </dgm:if>
          <dgm:else name="Name3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40">
        <dgm:if name="Name41" axis="par ch" ptType="all node" func="cnt" op="neq" val="4">
          <dgm:forEach name="Name42" axis="follow" ptType="sibTrans" cnt="1">
            <dgm:layoutNode name="dotNode4">
              <dgm:alg type="sp"/>
              <dgm:shape xmlns:r="http://schemas.openxmlformats.org/officeDocument/2006/relationships" r:blip="">
                <dgm:adjLst/>
              </dgm:shape>
              <dgm:presOf/>
              <dgm:forEach name="Name43" ref="dotRepeat"/>
            </dgm:layoutNode>
          </dgm:forEach>
        </dgm:if>
        <dgm:else name="Name44"/>
      </dgm:choose>
    </dgm:forEach>
    <dgm:forEach name="Name45" axis="ch" ptType="node" st="5" cnt="1">
      <dgm:layoutNode name="txNode5" styleLbl="revTx">
        <dgm:varLst>
          <dgm:bulletEnabled val="1"/>
        </dgm:varLst>
        <dgm:choose name="Name46">
          <dgm:if name="Name47" axis="self" ptType="node" func="revPos" op="equ" val="1">
            <dgm:alg type="tx">
              <dgm:param type="txAnchorVert" val="t"/>
            </dgm:alg>
          </dgm:if>
          <dgm:if name="Name48" axis="self" ptType="node" func="posOdd" op="equ" val="1">
            <dgm:alg type="tx">
              <dgm:param type="parTxLTRAlign" val="r"/>
              <dgm:param type="parTxRTLAlign" val="r"/>
            </dgm:alg>
          </dgm:if>
          <dgm:else name="Name4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50">
        <dgm:if name="Name51" axis="par ch" ptType="all node" func="cnt" op="neq" val="5">
          <dgm:forEach name="Name52" axis="follow" ptType="sibTrans" cnt="1">
            <dgm:layoutNode name="dotNode5">
              <dgm:alg type="sp"/>
              <dgm:shape xmlns:r="http://schemas.openxmlformats.org/officeDocument/2006/relationships" r:blip="">
                <dgm:adjLst/>
              </dgm:shape>
              <dgm:presOf/>
              <dgm:forEach name="Name53" ref="dotRepeat"/>
            </dgm:layoutNode>
          </dgm:forEach>
        </dgm:if>
        <dgm:else name="Name54"/>
      </dgm:choose>
    </dgm:forEach>
    <dgm:forEach name="Name55" axis="ch" ptType="node" st="6" cnt="1">
      <dgm:layoutNode name="txNode6" styleLbl="revTx">
        <dgm:varLst>
          <dgm:bulletEnabled val="1"/>
        </dgm:varLst>
        <dgm:choose name="Name56">
          <dgm:if name="Name57" axis="self" ptType="node" func="revPos" op="equ" val="1">
            <dgm:alg type="tx">
              <dgm:param type="txAnchorVert" val="t"/>
            </dgm:alg>
          </dgm:if>
          <dgm:if name="Name58" axis="self" ptType="node" func="posOdd" op="equ" val="1">
            <dgm:alg type="tx">
              <dgm:param type="parTxLTRAlign" val="r"/>
              <dgm:param type="parTxRTLAlign" val="r"/>
            </dgm:alg>
          </dgm:if>
          <dgm:else name="Name5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60">
        <dgm:if name="Name61" axis="par ch" ptType="all node" func="cnt" op="neq" val="6">
          <dgm:forEach name="Name62" axis="follow" ptType="sibTrans" cnt="1">
            <dgm:layoutNode name="dotNode6">
              <dgm:alg type="sp"/>
              <dgm:shape xmlns:r="http://schemas.openxmlformats.org/officeDocument/2006/relationships" r:blip="">
                <dgm:adjLst/>
              </dgm:shape>
              <dgm:presOf/>
              <dgm:forEach name="Name63" ref="dotRepeat"/>
            </dgm:layoutNode>
          </dgm:forEach>
        </dgm:if>
        <dgm:else name="Name64"/>
      </dgm:choose>
    </dgm:forEach>
    <dgm:forEach name="Name65" axis="ch" ptType="node" st="7" cnt="1">
      <dgm:layoutNode name="txNode7" styleLbl="revTx">
        <dgm:varLst>
          <dgm:bulletEnabled val="1"/>
        </dgm:varLst>
        <dgm:alg type="tx">
          <dgm:param type="txAnchorVert" val="t"/>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6DB06CD-7FE3-4AC6-8B7E-6FFDAE13ADD9}" type="datetimeFigureOut">
              <a:rPr lang="zh-CN" altLang="en-US" smtClean="0"/>
              <a:t>16/12/27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F824F3F-A666-43A0-B458-64E8AC005248}" type="slidenum">
              <a:rPr lang="zh-CN" altLang="en-US" smtClean="0"/>
              <a:t>‹#›</a:t>
            </a:fld>
            <a:endParaRPr lang="zh-CN" altLang="en-US"/>
          </a:p>
        </p:txBody>
      </p:sp>
    </p:spTree>
    <p:extLst>
      <p:ext uri="{BB962C8B-B14F-4D97-AF65-F5344CB8AC3E}">
        <p14:creationId xmlns:p14="http://schemas.microsoft.com/office/powerpoint/2010/main" val="3574491658"/>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20.png>
</file>

<file path=ppt/media/image21.png>
</file>

<file path=ppt/media/image22.png>
</file>

<file path=ppt/media/image23.png>
</file>

<file path=ppt/media/image25.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16/12/27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25574889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我们的团队成员在许多数据挖掘比赛中都取得过非常好的名次，在涉及包括工业、金融、交通、娱乐等很多领域中都有丰富的经验和技术积累。这也是我们能够最终取得本次比赛复赛第一名的成绩的根基。</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extLst>
      <p:ext uri="{BB962C8B-B14F-4D97-AF65-F5344CB8AC3E}">
        <p14:creationId xmlns:p14="http://schemas.microsoft.com/office/powerpoint/2010/main" val="10556157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首先是用户特征，用户特征的主要作用是描述用户的消费偏好。</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13</a:t>
            </a:fld>
            <a:endParaRPr lang="zh-CN" altLang="en-US"/>
          </a:p>
        </p:txBody>
      </p:sp>
    </p:spTree>
    <p:extLst>
      <p:ext uri="{BB962C8B-B14F-4D97-AF65-F5344CB8AC3E}">
        <p14:creationId xmlns:p14="http://schemas.microsoft.com/office/powerpoint/2010/main" val="830702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最后列出的是</a:t>
            </a:r>
            <a:r>
              <a:rPr kumimoji="1" lang="en-US" altLang="zh-CN" dirty="0" smtClean="0"/>
              <a:t>label</a:t>
            </a:r>
            <a:r>
              <a:rPr kumimoji="1" lang="zh-CN" altLang="en-US" dirty="0" smtClean="0"/>
              <a:t>窗特征。这其实是这道题目的一个</a:t>
            </a:r>
            <a:r>
              <a:rPr kumimoji="1" lang="en-US" altLang="zh-CN" dirty="0" smtClean="0"/>
              <a:t>leakage</a:t>
            </a:r>
            <a:r>
              <a:rPr kumimoji="1" lang="zh-CN" altLang="en-US" dirty="0" smtClean="0"/>
              <a:t>，</a:t>
            </a:r>
            <a:r>
              <a:rPr kumimoji="1" lang="en-US" altLang="zh-CN" dirty="0" smtClean="0"/>
              <a:t>label</a:t>
            </a:r>
            <a:r>
              <a:rPr kumimoji="1" lang="zh-CN" altLang="en-US" dirty="0" smtClean="0"/>
              <a:t>窗特征来源于测试集，但是在实际业务中，不可能在月初就获得用户一个月的所有领取优惠券的数据。但是这里的特征对于最终的成绩提升起到了非常重要的作用，相信大部分的队伍应该都用到了。举个例子说明</a:t>
            </a:r>
            <a:r>
              <a:rPr kumimoji="1" lang="en-US" altLang="zh-CN" dirty="0" smtClean="0"/>
              <a:t>label</a:t>
            </a:r>
            <a:r>
              <a:rPr kumimoji="1" lang="zh-CN" altLang="en-US" dirty="0" smtClean="0"/>
              <a:t>窗特征，比如有用户经常在消费一张优惠券的同时再领取一张优惠券，也就是说用户对某个优惠券反复领取，这种行为可能说明用户对该优惠券的核销率是比较高的，所以将此行为抽象成为一个特征，对应的就是列出的第二个特征，用户在此次领取之后再领取特定优惠券的数目。实际表明，此特征的</a:t>
            </a:r>
            <a:r>
              <a:rPr kumimoji="1" lang="en-US" altLang="zh-CN" dirty="0" smtClean="0"/>
              <a:t>feature</a:t>
            </a:r>
            <a:r>
              <a:rPr kumimoji="1" lang="zh-CN" altLang="en-US" dirty="0" smtClean="0"/>
              <a:t> </a:t>
            </a:r>
            <a:r>
              <a:rPr kumimoji="1" lang="en-US" altLang="zh-CN" dirty="0" smtClean="0"/>
              <a:t>importance</a:t>
            </a:r>
            <a:r>
              <a:rPr kumimoji="1" lang="zh-CN" altLang="en-US" dirty="0" smtClean="0"/>
              <a:t>是非常高的。</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14</a:t>
            </a:fld>
            <a:endParaRPr lang="zh-CN" altLang="en-US"/>
          </a:p>
        </p:txBody>
      </p:sp>
    </p:spTree>
    <p:extLst>
      <p:ext uri="{BB962C8B-B14F-4D97-AF65-F5344CB8AC3E}">
        <p14:creationId xmlns:p14="http://schemas.microsoft.com/office/powerpoint/2010/main" val="9419210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在特征工程中，我们大概提取了接近</a:t>
            </a:r>
            <a:r>
              <a:rPr kumimoji="1" lang="en-US" altLang="zh-CN" dirty="0" smtClean="0"/>
              <a:t>120</a:t>
            </a:r>
            <a:r>
              <a:rPr kumimoji="1" lang="zh-CN" altLang="en-US" dirty="0" smtClean="0"/>
              <a:t>多个特征来进行模型的训练。接下来介绍我们进行的模型训练和融合工作。</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15</a:t>
            </a:fld>
            <a:endParaRPr lang="zh-CN" altLang="en-US"/>
          </a:p>
        </p:txBody>
      </p:sp>
    </p:spTree>
    <p:extLst>
      <p:ext uri="{BB962C8B-B14F-4D97-AF65-F5344CB8AC3E}">
        <p14:creationId xmlns:p14="http://schemas.microsoft.com/office/powerpoint/2010/main" val="20826790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在前期的单模型训练中。接下来是我们最终取得第一名成绩则得益于我们所做的模型融合的工作，充分地发挥了不同模型之间的互补优势，并且增强了整个算法的稳定性。</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3257164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我们共尝试了三种主要的模型融合方法，分别是简单的直接加权融合，</a:t>
            </a:r>
            <a:r>
              <a:rPr kumimoji="1" lang="en-US" altLang="zh-CN" dirty="0" smtClean="0"/>
              <a:t>rank</a:t>
            </a:r>
            <a:r>
              <a:rPr kumimoji="1" lang="zh-CN" altLang="en-US" dirty="0" smtClean="0"/>
              <a:t>融合，以及</a:t>
            </a:r>
            <a:r>
              <a:rPr kumimoji="1" lang="en-US" altLang="zh-CN" dirty="0" smtClean="0"/>
              <a:t>blending</a:t>
            </a:r>
            <a:r>
              <a:rPr kumimoji="1" lang="zh-CN" altLang="en-US" dirty="0" smtClean="0"/>
              <a:t>。直接加权融合即直接对概率预测值进行简单的加权求和，这个方法最终使我们获得了第一名的成绩。因为最终的评价标准是</a:t>
            </a:r>
            <a:r>
              <a:rPr kumimoji="1" lang="en-US" altLang="zh-CN" dirty="0" smtClean="0"/>
              <a:t>AUC</a:t>
            </a:r>
            <a:r>
              <a:rPr kumimoji="1" lang="zh-CN" altLang="en-US" dirty="0" smtClean="0"/>
              <a:t>，仅对排序先后敏感，所以采用</a:t>
            </a:r>
            <a:r>
              <a:rPr kumimoji="1" lang="en-US" altLang="zh-CN" dirty="0" smtClean="0"/>
              <a:t>rank</a:t>
            </a:r>
            <a:r>
              <a:rPr kumimoji="1" lang="zh-CN" altLang="en-US" dirty="0" smtClean="0"/>
              <a:t>融合不失为一种处理方法。但是这个尝试最终得到到效果比较一般。</a:t>
            </a:r>
            <a:r>
              <a:rPr kumimoji="1" lang="en-US" altLang="zh-CN" dirty="0" smtClean="0"/>
              <a:t>Blending</a:t>
            </a:r>
            <a:r>
              <a:rPr kumimoji="1" lang="zh-CN" altLang="en-US" dirty="0" smtClean="0"/>
              <a:t>相对比较复杂，我们一共训练了</a:t>
            </a:r>
            <a:r>
              <a:rPr kumimoji="1" lang="en-US" altLang="zh-CN" dirty="0" smtClean="0"/>
              <a:t>4</a:t>
            </a:r>
            <a:r>
              <a:rPr kumimoji="1" lang="zh-CN" altLang="en-US" dirty="0" smtClean="0"/>
              <a:t>个</a:t>
            </a:r>
            <a:r>
              <a:rPr kumimoji="1" lang="en-US" altLang="zh-CN" dirty="0" err="1" smtClean="0"/>
              <a:t>xgb</a:t>
            </a:r>
            <a:r>
              <a:rPr kumimoji="1" lang="zh-CN" altLang="en-US" dirty="0" smtClean="0"/>
              <a:t>模型，</a:t>
            </a:r>
            <a:r>
              <a:rPr kumimoji="1" lang="en-US" altLang="zh-CN" dirty="0" smtClean="0"/>
              <a:t>4</a:t>
            </a:r>
            <a:r>
              <a:rPr kumimoji="1" lang="zh-CN" altLang="en-US" dirty="0" smtClean="0"/>
              <a:t>个</a:t>
            </a:r>
            <a:r>
              <a:rPr kumimoji="1" lang="en-US" altLang="zh-CN" dirty="0" smtClean="0"/>
              <a:t>GBDT</a:t>
            </a:r>
            <a:r>
              <a:rPr kumimoji="1" lang="zh-CN" altLang="en-US" dirty="0" smtClean="0"/>
              <a:t>模型，</a:t>
            </a:r>
            <a:r>
              <a:rPr kumimoji="1" lang="en-US" altLang="zh-CN" dirty="0" smtClean="0"/>
              <a:t>4</a:t>
            </a:r>
            <a:r>
              <a:rPr kumimoji="1" lang="zh-CN" altLang="en-US" dirty="0" smtClean="0"/>
              <a:t>个</a:t>
            </a:r>
            <a:r>
              <a:rPr kumimoji="1" lang="en-US" altLang="zh-CN" dirty="0" err="1" smtClean="0"/>
              <a:t>Rf</a:t>
            </a:r>
            <a:r>
              <a:rPr kumimoji="1" lang="zh-CN" altLang="en-US" dirty="0" smtClean="0"/>
              <a:t>模型，将整个数据集划分为两块，一份用作</a:t>
            </a:r>
            <a:r>
              <a:rPr kumimoji="1" lang="en-US" altLang="zh-CN" dirty="0" smtClean="0"/>
              <a:t>level1</a:t>
            </a:r>
            <a:r>
              <a:rPr kumimoji="1" lang="zh-CN" altLang="en-US" dirty="0" smtClean="0"/>
              <a:t>的训练，一份数据使用</a:t>
            </a:r>
            <a:r>
              <a:rPr kumimoji="1" lang="en-US" altLang="zh-CN" dirty="0" smtClean="0"/>
              <a:t>level1</a:t>
            </a:r>
            <a:r>
              <a:rPr kumimoji="1" lang="zh-CN" altLang="en-US" dirty="0" smtClean="0"/>
              <a:t>的模型做预测得到的概率作为</a:t>
            </a:r>
            <a:r>
              <a:rPr kumimoji="1" lang="en-US" altLang="zh-CN" dirty="0" smtClean="0"/>
              <a:t>level2</a:t>
            </a:r>
            <a:r>
              <a:rPr kumimoji="1" lang="zh-CN" altLang="en-US" dirty="0" smtClean="0"/>
              <a:t>的特征并训练</a:t>
            </a:r>
            <a:r>
              <a:rPr kumimoji="1" lang="en-US" altLang="zh-CN" dirty="0" smtClean="0"/>
              <a:t>level2</a:t>
            </a:r>
            <a:r>
              <a:rPr kumimoji="1" lang="zh-CN" altLang="en-US" dirty="0" smtClean="0"/>
              <a:t>的</a:t>
            </a:r>
            <a:r>
              <a:rPr kumimoji="1" lang="en-US" altLang="zh-CN" dirty="0" err="1" smtClean="0"/>
              <a:t>xgb</a:t>
            </a:r>
            <a:r>
              <a:rPr kumimoji="1" lang="zh-CN" altLang="en-US" dirty="0" smtClean="0"/>
              <a:t>模型，最终预测数据得到预测结果。最终的实践表明</a:t>
            </a:r>
            <a:r>
              <a:rPr kumimoji="1" lang="en-US" altLang="zh-CN" dirty="0" smtClean="0"/>
              <a:t>blending</a:t>
            </a:r>
            <a:r>
              <a:rPr kumimoji="1" lang="zh-CN" altLang="en-US" dirty="0" smtClean="0"/>
              <a:t>带来的相对单模型的提升并不明显。这也说明了并不是越复杂的模型表现一定越好。</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594313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接近工业实际的比赛环境，是我们能够综合考虑资源消耗和算法稳定性、精确度等问题，最终取得了良好的效果，在</a:t>
            </a:r>
            <a:r>
              <a:rPr kumimoji="1" lang="en-US" altLang="zh-CN" dirty="0" smtClean="0"/>
              <a:t>1505</a:t>
            </a:r>
            <a:r>
              <a:rPr kumimoji="1" lang="zh-CN" altLang="en-US" dirty="0" smtClean="0"/>
              <a:t>支队伍中取得冠军。最后，我们团队的每个人都从这个比赛中学习到了很多，这道题目不仅锻炼了我们的个人能力，培养了我们用工业实际的角度来考虑问题的角度，也锻炼了我们团队协作的能力。在此我们像比赛的组织方和项目的出题方致以崇高的敬意和真挚的感谢。</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18601471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以上就是我此次报告的内容，谢谢大家</a:t>
            </a:r>
            <a:r>
              <a:rPr kumimoji="1" lang="en-US" altLang="zh-CN" dirty="0" smtClean="0"/>
              <a:t>~</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1183763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下面我将详细为大家介绍并分享我们此次比赛的方法与经验。首先是解决方案描述。</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3</a:t>
            </a:fld>
            <a:endParaRPr lang="zh-CN" altLang="en-US"/>
          </a:p>
        </p:txBody>
      </p:sp>
    </p:spTree>
    <p:extLst>
      <p:ext uri="{BB962C8B-B14F-4D97-AF65-F5344CB8AC3E}">
        <p14:creationId xmlns:p14="http://schemas.microsoft.com/office/powerpoint/2010/main" val="2836845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CN" altLang="en-US" dirty="0" smtClean="0"/>
              <a:t>本次比赛的数据来源于阿里巴巴和蚂蚁金服联合投资的口碑网，数据内容是在</a:t>
            </a:r>
            <a:r>
              <a:rPr kumimoji="1" lang="en-US" altLang="zh-CN" dirty="0" smtClean="0"/>
              <a:t>O2O</a:t>
            </a:r>
            <a:r>
              <a:rPr kumimoji="1" lang="zh-CN" altLang="en-US" dirty="0" smtClean="0"/>
              <a:t>场景下用户的真实线上线下消费行为记录。</a:t>
            </a:r>
            <a:r>
              <a:rPr kumimoji="1" lang="en-US" altLang="zh-CN" dirty="0" smtClean="0"/>
              <a:t>O2O</a:t>
            </a:r>
            <a:r>
              <a:rPr kumimoji="1" lang="zh-CN" altLang="en-US" dirty="0" smtClean="0"/>
              <a:t>即</a:t>
            </a:r>
            <a:r>
              <a:rPr kumimoji="1" lang="en-US" altLang="zh-CN" dirty="0" smtClean="0"/>
              <a:t>online</a:t>
            </a:r>
            <a:r>
              <a:rPr kumimoji="1" lang="zh-CN" altLang="en-US" dirty="0" smtClean="0"/>
              <a:t> </a:t>
            </a:r>
            <a:r>
              <a:rPr kumimoji="1" lang="en-US" altLang="zh-CN" dirty="0" smtClean="0"/>
              <a:t>to</a:t>
            </a:r>
            <a:r>
              <a:rPr kumimoji="1" lang="zh-CN" altLang="en-US" dirty="0" smtClean="0"/>
              <a:t> </a:t>
            </a:r>
            <a:r>
              <a:rPr kumimoji="1" lang="en-US" altLang="zh-CN" dirty="0" smtClean="0"/>
              <a:t>offline</a:t>
            </a:r>
            <a:r>
              <a:rPr kumimoji="1" lang="zh-CN" altLang="en-US" baseline="0" dirty="0" smtClean="0"/>
              <a:t>，是目前互联网加大潮下广泛承认的非常高效的营销模式，很多知名的独角兽公司都采用了</a:t>
            </a:r>
            <a:r>
              <a:rPr kumimoji="1" lang="en-US" altLang="zh-CN" baseline="0" dirty="0" smtClean="0"/>
              <a:t>o2o</a:t>
            </a:r>
            <a:r>
              <a:rPr kumimoji="1" lang="zh-CN" altLang="en-US" baseline="0" dirty="0" smtClean="0"/>
              <a:t>的商业模式，如滴滴，美团，也包括蚂蚁金服等。</a:t>
            </a:r>
            <a:endParaRPr kumimoji="1" lang="zh-CN" altLang="en-US" dirty="0" smtClean="0"/>
          </a:p>
          <a:p>
            <a:r>
              <a:rPr kumimoji="1" lang="zh-CN" altLang="en-US" dirty="0" smtClean="0"/>
              <a:t>本次比赛待解决的的核心问题是。初赛的数据规模在百万级别，复赛更是涨了</a:t>
            </a:r>
            <a:r>
              <a:rPr kumimoji="1" lang="en-US" altLang="zh-CN" dirty="0" smtClean="0"/>
              <a:t>10</a:t>
            </a:r>
            <a:r>
              <a:rPr kumimoji="1" lang="zh-CN" altLang="en-US" dirty="0" smtClean="0"/>
              <a:t>倍左右。这是一个典型的通过大数据的技术手段解决生活中实际问题的题目。</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extLst>
      <p:ext uri="{BB962C8B-B14F-4D97-AF65-F5344CB8AC3E}">
        <p14:creationId xmlns:p14="http://schemas.microsoft.com/office/powerpoint/2010/main" val="21192012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这个问题的应用场景主要是针对互联网</a:t>
            </a:r>
            <a:r>
              <a:rPr kumimoji="1" lang="en-US" altLang="zh-CN" dirty="0" smtClean="0"/>
              <a:t>O2O</a:t>
            </a:r>
            <a:r>
              <a:rPr kumimoji="1" lang="zh-CN" altLang="en-US" dirty="0" smtClean="0"/>
              <a:t>营销，需要针对用户的消费偏好进行预测，直接的预测目标是用户在领取优惠券之后是否会进行消费。所以这是一个典型的二分类问题，评价指标是二分类中的一个经典指标</a:t>
            </a:r>
            <a:r>
              <a:rPr kumimoji="1" lang="en-US" altLang="zh-CN" dirty="0" smtClean="0"/>
              <a:t>AUC</a:t>
            </a:r>
            <a:r>
              <a:rPr kumimoji="1" lang="zh-CN" altLang="en-US" dirty="0" smtClean="0"/>
              <a:t>。</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5</a:t>
            </a:fld>
            <a:endParaRPr lang="zh-CN" altLang="en-US"/>
          </a:p>
        </p:txBody>
      </p:sp>
    </p:spTree>
    <p:extLst>
      <p:ext uri="{BB962C8B-B14F-4D97-AF65-F5344CB8AC3E}">
        <p14:creationId xmlns:p14="http://schemas.microsoft.com/office/powerpoint/2010/main" val="9033953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比赛的运行平台是阿里巴巴的数加大数据分布式平台，运行非常高效，这给我们带来了非常多的好处，可以使我们更多地关注算法、模型本身，同时也对我们进行了一定的资源管制，这就是我们不仅要算法预测精确，也要尽可能地降低模型的复杂度。这也是与现实工业界中解决问题的场景非常接近的。</a:t>
            </a:r>
            <a:endParaRPr kumimoji="1" lang="en-US" altLang="zh-CN" dirty="0" smtClean="0"/>
          </a:p>
          <a:p>
            <a:r>
              <a:rPr kumimoji="1" lang="zh-CN" altLang="en-US" dirty="0" smtClean="0"/>
              <a:t>这道题目还给我们提供了真实的业务场景，赛题拥有千万级别的数据量，题目</a:t>
            </a:r>
            <a:r>
              <a:rPr kumimoji="1" lang="en-US" altLang="zh-CN" dirty="0" smtClean="0"/>
              <a:t>O2O</a:t>
            </a:r>
            <a:r>
              <a:rPr kumimoji="1" lang="zh-CN" altLang="en-US" dirty="0" smtClean="0"/>
              <a:t>的特色如果能够解决将拥有极大的商业潜力，同时给我们提供了接近工业实际的运行平台，在性能，实际操作上都与阿里、蚂蚁现在在用的平台非常接近，所以我们的比赛成果一定成果上可以高效地完成商业转化的过程。这是我们对这个题目的理解，再次也感谢出题房给我们提供的精彩的赛提和宝贵的资源。</a:t>
            </a:r>
            <a:endParaRPr kumimoji="1" lang="en-US" altLang="zh-CN" dirty="0" smtClean="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5230879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张图列出了我们的整个算法框架，从前期的数据准备，包括数据集的划分和从数据中进行特征的提取，到单模型的尝试，在复赛中我们主要尝试的都是树模型，最后我们进行了多种方式的模型融合，我们的最优结果也是模型融合的结果。接下来我将就其中比较重要的三点进行单独论述，分别是</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1577152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这道题目官方给出的历史数据是</a:t>
            </a:r>
            <a:r>
              <a:rPr kumimoji="1" lang="en-US" altLang="zh-CN" dirty="0" smtClean="0"/>
              <a:t>1</a:t>
            </a:r>
            <a:r>
              <a:rPr kumimoji="1" lang="zh-CN" altLang="en-US" dirty="0" smtClean="0"/>
              <a:t>月到</a:t>
            </a:r>
            <a:r>
              <a:rPr kumimoji="1" lang="en-US" altLang="zh-CN" dirty="0" smtClean="0"/>
              <a:t>6</a:t>
            </a:r>
            <a:r>
              <a:rPr kumimoji="1" lang="zh-CN" altLang="en-US" dirty="0" smtClean="0"/>
              <a:t>月的用户领取和消费优惠券的记录，最终预测的是用户在</a:t>
            </a:r>
            <a:r>
              <a:rPr kumimoji="1" lang="en-US" altLang="zh-CN" dirty="0" smtClean="0"/>
              <a:t>7</a:t>
            </a:r>
            <a:r>
              <a:rPr kumimoji="1" lang="zh-CN" altLang="en-US" dirty="0" smtClean="0"/>
              <a:t>月份领取优惠券之后是否进行消费。数据具有非常明显的时间序列特征，所以我们采取滑窗法来进行数据的划分。划分的目标是产生训练集、验证集和测试集。图中展示了我们所使用的一种划分方法，其中蓝色代表特征提取窗口，黄色代表</a:t>
            </a:r>
            <a:r>
              <a:rPr kumimoji="1" lang="en-US" altLang="zh-CN" dirty="0" smtClean="0"/>
              <a:t>label</a:t>
            </a:r>
            <a:r>
              <a:rPr kumimoji="1" lang="zh-CN" altLang="en-US" dirty="0" smtClean="0"/>
              <a:t>窗。</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10</a:t>
            </a:fld>
            <a:endParaRPr lang="zh-CN" altLang="en-US"/>
          </a:p>
        </p:txBody>
      </p:sp>
    </p:spTree>
    <p:extLst>
      <p:ext uri="{BB962C8B-B14F-4D97-AF65-F5344CB8AC3E}">
        <p14:creationId xmlns:p14="http://schemas.microsoft.com/office/powerpoint/2010/main" val="18996122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接下来介绍我们的特征工程。</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11</a:t>
            </a:fld>
            <a:endParaRPr lang="zh-CN" altLang="en-US"/>
          </a:p>
        </p:txBody>
      </p:sp>
    </p:spTree>
    <p:extLst>
      <p:ext uri="{BB962C8B-B14F-4D97-AF65-F5344CB8AC3E}">
        <p14:creationId xmlns:p14="http://schemas.microsoft.com/office/powerpoint/2010/main" val="1864485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根据特征提取的对象的不同，可以把特征分为五大类。</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12</a:t>
            </a:fld>
            <a:endParaRPr lang="zh-CN" altLang="en-US"/>
          </a:p>
        </p:txBody>
      </p:sp>
    </p:spTree>
    <p:extLst>
      <p:ext uri="{BB962C8B-B14F-4D97-AF65-F5344CB8AC3E}">
        <p14:creationId xmlns:p14="http://schemas.microsoft.com/office/powerpoint/2010/main" val="9627036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office.msn.com.cn/Template/Home.shtml" TargetMode="External"/><Relationship Id="rId3"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16/12/27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54399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4509A250-FF31-4206-8172-F9D3106AACB1}" type="datetimeFigureOut">
              <a:rPr lang="en-US" dirty="0"/>
              <a:t>16/12/27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88991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zh-CN" altLang="en-US" smtClean="0"/>
              <a:t>单击此处编辑母版标题样式</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4509A250-FF31-4206-8172-F9D3106AACB1}" type="datetimeFigureOut">
              <a:rPr lang="en-US" dirty="0"/>
              <a:t>16/12/27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8593197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zh-CN" altLang="en-US" smtClean="0"/>
              <a:t>单击此处编辑母版标题样式</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zh-CN" altLang="en-US" smtClean="0"/>
              <a:t>单击此处编辑母版文本样式</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4509A250-FF31-4206-8172-F9D3106AACB1}" type="datetimeFigureOut">
              <a:rPr lang="en-US" dirty="0"/>
              <a:t>16/12/27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7596298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4509A250-FF31-4206-8172-F9D3106AACB1}" type="datetimeFigureOut">
              <a:rPr lang="en-US" dirty="0"/>
              <a:t>16/12/27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081705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三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16/12/27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8394113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三栏图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16/12/27</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9595281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nchorCtr="0"/>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16/12/27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1272684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16/12/27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6930166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标题和竖排文字">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a:solidFill>
            <a:schemeClr val="bg1"/>
          </a:solidFill>
        </p:spPr>
      </p:pic>
      <p:grpSp>
        <p:nvGrpSpPr>
          <p:cNvPr id="8" name="组合 7"/>
          <p:cNvGrpSpPr/>
          <p:nvPr userDrawn="1"/>
        </p:nvGrpSpPr>
        <p:grpSpPr>
          <a:xfrm>
            <a:off x="-1" y="-7448"/>
            <a:ext cx="12187589" cy="6865447"/>
            <a:chOff x="0" y="-7447"/>
            <a:chExt cx="9144002" cy="5150950"/>
          </a:xfrm>
        </p:grpSpPr>
        <p:cxnSp>
          <p:nvCxnSpPr>
            <p:cNvPr id="9" name="直线连接符 2"/>
            <p:cNvCxnSpPr/>
            <p:nvPr/>
          </p:nvCxnSpPr>
          <p:spPr>
            <a:xfrm>
              <a:off x="0" y="2"/>
              <a:ext cx="1396002" cy="326291"/>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10" name="直线连接符 3"/>
            <p:cNvCxnSpPr/>
            <p:nvPr/>
          </p:nvCxnSpPr>
          <p:spPr>
            <a:xfrm flipV="1">
              <a:off x="732051" y="326292"/>
              <a:ext cx="663953" cy="909696"/>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11" name="直线连接符 4"/>
            <p:cNvCxnSpPr/>
            <p:nvPr/>
          </p:nvCxnSpPr>
          <p:spPr>
            <a:xfrm>
              <a:off x="2" y="0"/>
              <a:ext cx="732049" cy="1235988"/>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直线连接符 5"/>
            <p:cNvCxnSpPr/>
            <p:nvPr/>
          </p:nvCxnSpPr>
          <p:spPr>
            <a:xfrm>
              <a:off x="2" y="1693190"/>
              <a:ext cx="1975651" cy="389395"/>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13" name="直线连接符 6"/>
            <p:cNvCxnSpPr/>
            <p:nvPr/>
          </p:nvCxnSpPr>
          <p:spPr>
            <a:xfrm flipV="1">
              <a:off x="1396004" y="2"/>
              <a:ext cx="1205861" cy="326291"/>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14" name="直线连接符 7"/>
            <p:cNvCxnSpPr/>
            <p:nvPr/>
          </p:nvCxnSpPr>
          <p:spPr>
            <a:xfrm flipV="1">
              <a:off x="1975652" y="0"/>
              <a:ext cx="626211" cy="2082582"/>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15" name="直线连接符 8"/>
            <p:cNvCxnSpPr/>
            <p:nvPr/>
          </p:nvCxnSpPr>
          <p:spPr>
            <a:xfrm flipH="1" flipV="1">
              <a:off x="1396003" y="326292"/>
              <a:ext cx="579648" cy="175629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直线连接符 9"/>
            <p:cNvCxnSpPr/>
            <p:nvPr/>
          </p:nvCxnSpPr>
          <p:spPr>
            <a:xfrm>
              <a:off x="732049" y="1235988"/>
              <a:ext cx="1243602" cy="846594"/>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直线连接符 10"/>
            <p:cNvCxnSpPr/>
            <p:nvPr/>
          </p:nvCxnSpPr>
          <p:spPr>
            <a:xfrm flipV="1">
              <a:off x="573293" y="2082586"/>
              <a:ext cx="1402359" cy="898133"/>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直线连接符 11"/>
            <p:cNvCxnSpPr/>
            <p:nvPr/>
          </p:nvCxnSpPr>
          <p:spPr>
            <a:xfrm>
              <a:off x="6676643" y="3311124"/>
              <a:ext cx="1561117" cy="27808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直线连接符 12"/>
            <p:cNvCxnSpPr/>
            <p:nvPr/>
          </p:nvCxnSpPr>
          <p:spPr>
            <a:xfrm flipH="1">
              <a:off x="1975651" y="1693189"/>
              <a:ext cx="1058384" cy="389396"/>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直线连接符 13"/>
            <p:cNvCxnSpPr/>
            <p:nvPr/>
          </p:nvCxnSpPr>
          <p:spPr>
            <a:xfrm>
              <a:off x="2601864" y="0"/>
              <a:ext cx="432172" cy="1693188"/>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直线连接符 14"/>
            <p:cNvCxnSpPr/>
            <p:nvPr/>
          </p:nvCxnSpPr>
          <p:spPr>
            <a:xfrm>
              <a:off x="574727" y="2980718"/>
              <a:ext cx="1321545" cy="39684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直线连接符 15"/>
            <p:cNvCxnSpPr/>
            <p:nvPr/>
          </p:nvCxnSpPr>
          <p:spPr>
            <a:xfrm flipH="1">
              <a:off x="1896273" y="2082586"/>
              <a:ext cx="79378" cy="1287527"/>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直线连接符 16"/>
            <p:cNvCxnSpPr/>
            <p:nvPr/>
          </p:nvCxnSpPr>
          <p:spPr>
            <a:xfrm>
              <a:off x="0" y="2980719"/>
              <a:ext cx="573294" cy="1"/>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24" name="直线连接符 17"/>
            <p:cNvCxnSpPr/>
            <p:nvPr/>
          </p:nvCxnSpPr>
          <p:spPr>
            <a:xfrm>
              <a:off x="2" y="1693190"/>
              <a:ext cx="573293" cy="1287529"/>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25" name="直线连接符 18"/>
            <p:cNvCxnSpPr/>
            <p:nvPr/>
          </p:nvCxnSpPr>
          <p:spPr>
            <a:xfrm flipV="1">
              <a:off x="2" y="1235988"/>
              <a:ext cx="732049" cy="45720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26" name="直线连接符 19"/>
            <p:cNvCxnSpPr/>
            <p:nvPr/>
          </p:nvCxnSpPr>
          <p:spPr>
            <a:xfrm>
              <a:off x="8237761" y="3589204"/>
              <a:ext cx="906241" cy="1554296"/>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27" name="直线连接符 20"/>
            <p:cNvCxnSpPr/>
            <p:nvPr/>
          </p:nvCxnSpPr>
          <p:spPr>
            <a:xfrm flipV="1">
              <a:off x="8237758" y="1587364"/>
              <a:ext cx="906242" cy="200184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28" name="直线连接符 21"/>
            <p:cNvCxnSpPr/>
            <p:nvPr/>
          </p:nvCxnSpPr>
          <p:spPr>
            <a:xfrm>
              <a:off x="7496890" y="2151760"/>
              <a:ext cx="740870" cy="1437444"/>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29" name="直线连接符 66"/>
            <p:cNvCxnSpPr/>
            <p:nvPr/>
          </p:nvCxnSpPr>
          <p:spPr>
            <a:xfrm>
              <a:off x="2601864" y="2"/>
              <a:ext cx="1658135" cy="1084699"/>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直线连接符 67"/>
            <p:cNvCxnSpPr/>
            <p:nvPr/>
          </p:nvCxnSpPr>
          <p:spPr>
            <a:xfrm flipV="1">
              <a:off x="3448569" y="1084699"/>
              <a:ext cx="811428" cy="15129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直线连接符 68"/>
            <p:cNvCxnSpPr/>
            <p:nvPr/>
          </p:nvCxnSpPr>
          <p:spPr>
            <a:xfrm>
              <a:off x="2601864" y="2"/>
              <a:ext cx="846706" cy="1228541"/>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直线连接符 69"/>
            <p:cNvCxnSpPr/>
            <p:nvPr/>
          </p:nvCxnSpPr>
          <p:spPr>
            <a:xfrm>
              <a:off x="3034037" y="1685743"/>
              <a:ext cx="1975651" cy="389395"/>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直线连接符 70"/>
            <p:cNvCxnSpPr/>
            <p:nvPr/>
          </p:nvCxnSpPr>
          <p:spPr>
            <a:xfrm flipV="1">
              <a:off x="4259999" y="-7444"/>
              <a:ext cx="1375901" cy="1092145"/>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直线连接符 71"/>
            <p:cNvCxnSpPr/>
            <p:nvPr/>
          </p:nvCxnSpPr>
          <p:spPr>
            <a:xfrm flipV="1">
              <a:off x="5009687" y="-7447"/>
              <a:ext cx="626211" cy="2082582"/>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直线连接符 72"/>
            <p:cNvCxnSpPr/>
            <p:nvPr/>
          </p:nvCxnSpPr>
          <p:spPr>
            <a:xfrm flipH="1" flipV="1">
              <a:off x="4259999" y="1084701"/>
              <a:ext cx="749689" cy="990436"/>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直线连接符 73"/>
            <p:cNvCxnSpPr/>
            <p:nvPr/>
          </p:nvCxnSpPr>
          <p:spPr>
            <a:xfrm>
              <a:off x="3448571" y="1235990"/>
              <a:ext cx="1561117" cy="839146"/>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直线连接符 74"/>
            <p:cNvCxnSpPr/>
            <p:nvPr/>
          </p:nvCxnSpPr>
          <p:spPr>
            <a:xfrm flipV="1">
              <a:off x="3607328" y="2075139"/>
              <a:ext cx="1402359" cy="898133"/>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直线连接符 75"/>
            <p:cNvCxnSpPr/>
            <p:nvPr/>
          </p:nvCxnSpPr>
          <p:spPr>
            <a:xfrm flipH="1">
              <a:off x="5009686" y="1685743"/>
              <a:ext cx="1058384" cy="389396"/>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39" name="直线连接符 76"/>
            <p:cNvCxnSpPr/>
            <p:nvPr/>
          </p:nvCxnSpPr>
          <p:spPr>
            <a:xfrm>
              <a:off x="5635899" y="-7447"/>
              <a:ext cx="432172" cy="1693188"/>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直线连接符 77"/>
            <p:cNvCxnSpPr/>
            <p:nvPr/>
          </p:nvCxnSpPr>
          <p:spPr>
            <a:xfrm flipH="1" flipV="1">
              <a:off x="1975653" y="2082586"/>
              <a:ext cx="1633111" cy="890687"/>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直线连接符 78"/>
            <p:cNvCxnSpPr/>
            <p:nvPr/>
          </p:nvCxnSpPr>
          <p:spPr>
            <a:xfrm flipH="1">
              <a:off x="4260000" y="326294"/>
              <a:ext cx="95536" cy="758407"/>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直线连接符 79"/>
            <p:cNvCxnSpPr/>
            <p:nvPr/>
          </p:nvCxnSpPr>
          <p:spPr>
            <a:xfrm flipV="1">
              <a:off x="1896274" y="2973273"/>
              <a:ext cx="1711057" cy="404287"/>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直线连接符 80"/>
            <p:cNvCxnSpPr/>
            <p:nvPr/>
          </p:nvCxnSpPr>
          <p:spPr>
            <a:xfrm>
              <a:off x="3034037" y="1685743"/>
              <a:ext cx="573293" cy="1287529"/>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直线连接符 81"/>
            <p:cNvCxnSpPr/>
            <p:nvPr/>
          </p:nvCxnSpPr>
          <p:spPr>
            <a:xfrm flipV="1">
              <a:off x="3034035" y="1235991"/>
              <a:ext cx="414534" cy="449752"/>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直线连接符 90"/>
            <p:cNvCxnSpPr/>
            <p:nvPr/>
          </p:nvCxnSpPr>
          <p:spPr>
            <a:xfrm flipH="1">
              <a:off x="5741737" y="1693190"/>
              <a:ext cx="326335" cy="1617935"/>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直线连接符 91"/>
            <p:cNvCxnSpPr/>
            <p:nvPr/>
          </p:nvCxnSpPr>
          <p:spPr>
            <a:xfrm flipH="1" flipV="1">
              <a:off x="5635900" y="0"/>
              <a:ext cx="1616497" cy="478692"/>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47" name="直线连接符 92"/>
            <p:cNvCxnSpPr/>
            <p:nvPr/>
          </p:nvCxnSpPr>
          <p:spPr>
            <a:xfrm>
              <a:off x="5009688" y="2075135"/>
              <a:ext cx="732049" cy="1235988"/>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直线连接符 93"/>
            <p:cNvCxnSpPr/>
            <p:nvPr/>
          </p:nvCxnSpPr>
          <p:spPr>
            <a:xfrm flipH="1" flipV="1">
              <a:off x="1" y="2973270"/>
              <a:ext cx="574726" cy="79231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49" name="直线连接符 94"/>
            <p:cNvCxnSpPr/>
            <p:nvPr/>
          </p:nvCxnSpPr>
          <p:spPr>
            <a:xfrm flipV="1">
              <a:off x="7252397" y="0"/>
              <a:ext cx="985363" cy="489438"/>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直线连接符 95"/>
            <p:cNvCxnSpPr/>
            <p:nvPr/>
          </p:nvCxnSpPr>
          <p:spPr>
            <a:xfrm flipV="1">
              <a:off x="7690926" y="0"/>
              <a:ext cx="546832" cy="1235988"/>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51" name="直线连接符 96"/>
            <p:cNvCxnSpPr/>
            <p:nvPr/>
          </p:nvCxnSpPr>
          <p:spPr>
            <a:xfrm flipH="1" flipV="1">
              <a:off x="7108818" y="0"/>
              <a:ext cx="143579" cy="478692"/>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直线连接符 97"/>
            <p:cNvCxnSpPr/>
            <p:nvPr/>
          </p:nvCxnSpPr>
          <p:spPr>
            <a:xfrm flipV="1">
              <a:off x="6068071" y="478694"/>
              <a:ext cx="1184325" cy="1214497"/>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直线连接符 98"/>
            <p:cNvCxnSpPr/>
            <p:nvPr/>
          </p:nvCxnSpPr>
          <p:spPr>
            <a:xfrm flipV="1">
              <a:off x="573294" y="3370113"/>
              <a:ext cx="1322980" cy="395468"/>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直线连接符 99"/>
            <p:cNvCxnSpPr/>
            <p:nvPr/>
          </p:nvCxnSpPr>
          <p:spPr>
            <a:xfrm flipH="1" flipV="1">
              <a:off x="7252396" y="489440"/>
              <a:ext cx="438530" cy="739103"/>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直线连接符 100"/>
            <p:cNvCxnSpPr/>
            <p:nvPr/>
          </p:nvCxnSpPr>
          <p:spPr>
            <a:xfrm flipV="1">
              <a:off x="6068070" y="1235988"/>
              <a:ext cx="1622856" cy="45720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56" name="直线连接符 101"/>
            <p:cNvCxnSpPr/>
            <p:nvPr/>
          </p:nvCxnSpPr>
          <p:spPr>
            <a:xfrm flipH="1" flipV="1">
              <a:off x="1896275" y="3377560"/>
              <a:ext cx="961365" cy="793682"/>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57" name="直线连接符 102"/>
            <p:cNvCxnSpPr/>
            <p:nvPr/>
          </p:nvCxnSpPr>
          <p:spPr>
            <a:xfrm flipH="1">
              <a:off x="573294" y="2973270"/>
              <a:ext cx="1435" cy="79231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58" name="直线连接符 103"/>
            <p:cNvCxnSpPr/>
            <p:nvPr/>
          </p:nvCxnSpPr>
          <p:spPr>
            <a:xfrm>
              <a:off x="3607329" y="2993390"/>
              <a:ext cx="2134408" cy="317733"/>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59" name="直线连接符 104"/>
            <p:cNvCxnSpPr/>
            <p:nvPr/>
          </p:nvCxnSpPr>
          <p:spPr>
            <a:xfrm flipH="1">
              <a:off x="2857640" y="2973270"/>
              <a:ext cx="749689" cy="119797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60" name="直线连接符 105"/>
            <p:cNvCxnSpPr/>
            <p:nvPr/>
          </p:nvCxnSpPr>
          <p:spPr>
            <a:xfrm flipV="1">
              <a:off x="2857638" y="4171242"/>
              <a:ext cx="1322980" cy="1"/>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61" name="直线连接符 132"/>
            <p:cNvCxnSpPr/>
            <p:nvPr/>
          </p:nvCxnSpPr>
          <p:spPr>
            <a:xfrm>
              <a:off x="6068072" y="1693191"/>
              <a:ext cx="608571" cy="1617934"/>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62" name="直线连接符 133"/>
            <p:cNvCxnSpPr/>
            <p:nvPr/>
          </p:nvCxnSpPr>
          <p:spPr>
            <a:xfrm flipV="1">
              <a:off x="6676641" y="2151760"/>
              <a:ext cx="820248" cy="1159364"/>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63" name="直线连接符 134"/>
            <p:cNvCxnSpPr/>
            <p:nvPr/>
          </p:nvCxnSpPr>
          <p:spPr>
            <a:xfrm>
              <a:off x="5741736" y="3311123"/>
              <a:ext cx="934906" cy="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64" name="直线连接符 135"/>
            <p:cNvCxnSpPr/>
            <p:nvPr/>
          </p:nvCxnSpPr>
          <p:spPr>
            <a:xfrm flipV="1">
              <a:off x="8237761" y="3311123"/>
              <a:ext cx="906241" cy="278082"/>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65" name="直线连接符 136"/>
            <p:cNvCxnSpPr/>
            <p:nvPr/>
          </p:nvCxnSpPr>
          <p:spPr>
            <a:xfrm flipV="1">
              <a:off x="7496891" y="1235990"/>
              <a:ext cx="194037" cy="915771"/>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66" name="直线连接符 137"/>
            <p:cNvCxnSpPr/>
            <p:nvPr/>
          </p:nvCxnSpPr>
          <p:spPr>
            <a:xfrm flipV="1">
              <a:off x="7496891" y="1587364"/>
              <a:ext cx="1647111" cy="564396"/>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67" name="直线连接符 138"/>
            <p:cNvCxnSpPr/>
            <p:nvPr/>
          </p:nvCxnSpPr>
          <p:spPr>
            <a:xfrm flipH="1" flipV="1">
              <a:off x="6068071" y="1693192"/>
              <a:ext cx="1428818" cy="45857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68" name="直线连接符 139"/>
            <p:cNvCxnSpPr/>
            <p:nvPr/>
          </p:nvCxnSpPr>
          <p:spPr>
            <a:xfrm flipV="1">
              <a:off x="4180620" y="3311126"/>
              <a:ext cx="1561117" cy="860117"/>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69" name="直线连接符 140"/>
            <p:cNvCxnSpPr/>
            <p:nvPr/>
          </p:nvCxnSpPr>
          <p:spPr>
            <a:xfrm flipH="1" flipV="1">
              <a:off x="5741736" y="3311126"/>
              <a:ext cx="493913" cy="1592067"/>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70" name="直线连接符 141"/>
            <p:cNvCxnSpPr/>
            <p:nvPr/>
          </p:nvCxnSpPr>
          <p:spPr>
            <a:xfrm>
              <a:off x="8237761" y="0"/>
              <a:ext cx="906241" cy="1587364"/>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71" name="直线连接符 142"/>
            <p:cNvCxnSpPr/>
            <p:nvPr/>
          </p:nvCxnSpPr>
          <p:spPr>
            <a:xfrm>
              <a:off x="7690926" y="1235990"/>
              <a:ext cx="1453074" cy="351375"/>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72" name="直线连接符 143"/>
            <p:cNvCxnSpPr/>
            <p:nvPr/>
          </p:nvCxnSpPr>
          <p:spPr>
            <a:xfrm flipH="1">
              <a:off x="1825713" y="3370113"/>
              <a:ext cx="70560" cy="1471349"/>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73" name="直线连接符 144"/>
            <p:cNvCxnSpPr/>
            <p:nvPr/>
          </p:nvCxnSpPr>
          <p:spPr>
            <a:xfrm>
              <a:off x="573294" y="3765580"/>
              <a:ext cx="1252421" cy="107588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74" name="直线连接符 145"/>
            <p:cNvCxnSpPr/>
            <p:nvPr/>
          </p:nvCxnSpPr>
          <p:spPr>
            <a:xfrm flipV="1">
              <a:off x="1825715" y="4171240"/>
              <a:ext cx="1031925" cy="67022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75" name="直线连接符 146"/>
            <p:cNvCxnSpPr/>
            <p:nvPr/>
          </p:nvCxnSpPr>
          <p:spPr>
            <a:xfrm flipH="1">
              <a:off x="2" y="3765582"/>
              <a:ext cx="573291" cy="529121"/>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76" name="直线连接符 147"/>
            <p:cNvCxnSpPr/>
            <p:nvPr/>
          </p:nvCxnSpPr>
          <p:spPr>
            <a:xfrm flipH="1" flipV="1">
              <a:off x="3607330" y="2993392"/>
              <a:ext cx="573290" cy="117785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77" name="直线连接符 193"/>
            <p:cNvCxnSpPr/>
            <p:nvPr/>
          </p:nvCxnSpPr>
          <p:spPr>
            <a:xfrm>
              <a:off x="4180618" y="4171242"/>
              <a:ext cx="2055030" cy="73195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直线连接符 196"/>
            <p:cNvCxnSpPr/>
            <p:nvPr/>
          </p:nvCxnSpPr>
          <p:spPr>
            <a:xfrm flipH="1">
              <a:off x="5971052" y="4903193"/>
              <a:ext cx="264597" cy="240309"/>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直线连接符 197"/>
            <p:cNvCxnSpPr/>
            <p:nvPr/>
          </p:nvCxnSpPr>
          <p:spPr>
            <a:xfrm flipH="1">
              <a:off x="6235650" y="3311126"/>
              <a:ext cx="440992" cy="1592067"/>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80" name="直线连接符 198"/>
            <p:cNvCxnSpPr/>
            <p:nvPr/>
          </p:nvCxnSpPr>
          <p:spPr>
            <a:xfrm flipH="1" flipV="1">
              <a:off x="6235651" y="4903193"/>
              <a:ext cx="1528298" cy="240309"/>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直线连接符 199"/>
            <p:cNvCxnSpPr/>
            <p:nvPr/>
          </p:nvCxnSpPr>
          <p:spPr>
            <a:xfrm flipH="1">
              <a:off x="7763949" y="3589204"/>
              <a:ext cx="473812" cy="1554296"/>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直线连接符 200"/>
            <p:cNvCxnSpPr/>
            <p:nvPr/>
          </p:nvCxnSpPr>
          <p:spPr>
            <a:xfrm>
              <a:off x="6676641" y="3311124"/>
              <a:ext cx="1087306" cy="1832376"/>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83" name="直线连接符 213"/>
            <p:cNvCxnSpPr/>
            <p:nvPr/>
          </p:nvCxnSpPr>
          <p:spPr>
            <a:xfrm flipH="1" flipV="1">
              <a:off x="573293" y="3765583"/>
              <a:ext cx="560196" cy="1377919"/>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84" name="直线连接符 214"/>
            <p:cNvCxnSpPr/>
            <p:nvPr/>
          </p:nvCxnSpPr>
          <p:spPr>
            <a:xfrm flipH="1" flipV="1">
              <a:off x="2857639" y="4171243"/>
              <a:ext cx="590930" cy="972259"/>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85" name="直线连接符 215"/>
            <p:cNvCxnSpPr/>
            <p:nvPr/>
          </p:nvCxnSpPr>
          <p:spPr>
            <a:xfrm flipH="1" flipV="1">
              <a:off x="3" y="4294702"/>
              <a:ext cx="1133488" cy="848798"/>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86" name="直线连接符 234"/>
            <p:cNvCxnSpPr/>
            <p:nvPr/>
          </p:nvCxnSpPr>
          <p:spPr>
            <a:xfrm flipV="1">
              <a:off x="3448571" y="4171243"/>
              <a:ext cx="732049" cy="97226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87" name="直线连接符 235"/>
            <p:cNvCxnSpPr/>
            <p:nvPr/>
          </p:nvCxnSpPr>
          <p:spPr>
            <a:xfrm>
              <a:off x="1825713" y="4841460"/>
              <a:ext cx="1622856" cy="30204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88" name="直线连接符 236"/>
            <p:cNvCxnSpPr/>
            <p:nvPr/>
          </p:nvCxnSpPr>
          <p:spPr>
            <a:xfrm flipH="1">
              <a:off x="1133491" y="4841462"/>
              <a:ext cx="692222" cy="302041"/>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89" name="直线连接符 246"/>
            <p:cNvCxnSpPr/>
            <p:nvPr/>
          </p:nvCxnSpPr>
          <p:spPr>
            <a:xfrm>
              <a:off x="4544450" y="4903193"/>
              <a:ext cx="1426602" cy="240309"/>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90" name="直线连接符 247"/>
            <p:cNvCxnSpPr/>
            <p:nvPr/>
          </p:nvCxnSpPr>
          <p:spPr>
            <a:xfrm flipV="1">
              <a:off x="3448571" y="4903192"/>
              <a:ext cx="1095881" cy="240308"/>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91" name="直线连接符 248"/>
            <p:cNvCxnSpPr/>
            <p:nvPr/>
          </p:nvCxnSpPr>
          <p:spPr>
            <a:xfrm flipH="1" flipV="1">
              <a:off x="4180619" y="4171242"/>
              <a:ext cx="363831" cy="73195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92" name="直线连接符 259"/>
            <p:cNvCxnSpPr/>
            <p:nvPr/>
          </p:nvCxnSpPr>
          <p:spPr>
            <a:xfrm flipV="1">
              <a:off x="4355535" y="3"/>
              <a:ext cx="1280362" cy="32629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93" name="直线连接符 270"/>
            <p:cNvCxnSpPr/>
            <p:nvPr/>
          </p:nvCxnSpPr>
          <p:spPr>
            <a:xfrm flipH="1" flipV="1">
              <a:off x="2601866" y="4"/>
              <a:ext cx="1753671" cy="326288"/>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94" name="直线连接符 282"/>
            <p:cNvCxnSpPr/>
            <p:nvPr/>
          </p:nvCxnSpPr>
          <p:spPr>
            <a:xfrm flipV="1">
              <a:off x="4544450" y="4903193"/>
              <a:ext cx="1691198" cy="1"/>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cxnSp>
          <p:nvCxnSpPr>
            <p:cNvPr id="95" name="直线连接符 285"/>
            <p:cNvCxnSpPr/>
            <p:nvPr/>
          </p:nvCxnSpPr>
          <p:spPr>
            <a:xfrm flipH="1" flipV="1">
              <a:off x="1825714" y="4841460"/>
              <a:ext cx="294330" cy="302040"/>
            </a:xfrm>
            <a:prstGeom prst="line">
              <a:avLst/>
            </a:prstGeom>
            <a:ln w="3175" cmpd="sng">
              <a:solidFill>
                <a:schemeClr val="bg1">
                  <a:alpha val="20000"/>
                </a:schemeClr>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72782712"/>
      </p:ext>
    </p:extLst>
  </p:cSld>
  <p:clrMapOvr>
    <a:masterClrMapping/>
  </p:clrMapOvr>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1149242285"/>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16/12/27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255766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847162877"/>
      </p:ext>
    </p:extLst>
  </p:cSld>
  <p:clrMapOvr>
    <a:masterClrMapping/>
  </p:clrMapOvr>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449894129"/>
      </p:ext>
    </p:extLst>
  </p:cSld>
  <p:clrMapOvr>
    <a:masterClrMapping/>
  </p:clrMapOvr>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sp>
        <p:nvSpPr>
          <p:cNvPr id="6" name="等腰三角形 5"/>
          <p:cNvSpPr/>
          <p:nvPr userDrawn="1"/>
        </p:nvSpPr>
        <p:spPr>
          <a:xfrm>
            <a:off x="4012442" y="1596788"/>
            <a:ext cx="3971498" cy="3423705"/>
          </a:xfrm>
          <a:prstGeom prst="triangle">
            <a:avLst/>
          </a:prstGeom>
          <a:noFill/>
          <a:ln w="127000">
            <a:gradFill flip="none" rotWithShape="1">
              <a:gsLst>
                <a:gs pos="0">
                  <a:schemeClr val="accent1">
                    <a:lumMod val="5000"/>
                    <a:lumOff val="95000"/>
                    <a:alpha val="0"/>
                  </a:schemeClr>
                </a:gs>
                <a:gs pos="100000">
                  <a:schemeClr val="bg1"/>
                </a:gs>
              </a:gsLst>
              <a:lin ang="135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userDrawn="1"/>
        </p:nvCxnSpPr>
        <p:spPr>
          <a:xfrm>
            <a:off x="5357813" y="3500438"/>
            <a:ext cx="118586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标题 1"/>
          <p:cNvSpPr>
            <a:spLocks noGrp="1"/>
          </p:cNvSpPr>
          <p:nvPr>
            <p:ph type="title" hasCustomPrompt="1"/>
          </p:nvPr>
        </p:nvSpPr>
        <p:spPr>
          <a:xfrm>
            <a:off x="5100462" y="3835939"/>
            <a:ext cx="1879600" cy="507462"/>
          </a:xfrm>
          <a:prstGeom prst="rect">
            <a:avLst/>
          </a:prstGeom>
        </p:spPr>
        <p:txBody>
          <a:bodyPr>
            <a:noAutofit/>
          </a:bodyPr>
          <a:lstStyle>
            <a:lvl1pPr>
              <a:defRPr sz="3200" b="1">
                <a:solidFill>
                  <a:schemeClr val="bg1"/>
                </a:solidFill>
              </a:defRPr>
            </a:lvl1pPr>
          </a:lstStyle>
          <a:p>
            <a:r>
              <a:rPr lang="zh-CN" altLang="en-US" dirty="0" smtClean="0"/>
              <a:t>添加标题</a:t>
            </a:r>
            <a:endParaRPr lang="zh-CN" altLang="en-US" dirty="0"/>
          </a:p>
        </p:txBody>
      </p:sp>
    </p:spTree>
    <p:extLst>
      <p:ext uri="{BB962C8B-B14F-4D97-AF65-F5344CB8AC3E}">
        <p14:creationId xmlns:p14="http://schemas.microsoft.com/office/powerpoint/2010/main" val="80705016"/>
      </p:ext>
    </p:extLst>
  </p:cSld>
  <p:clrMapOvr>
    <a:masterClrMapping/>
  </p:clrMapOvr>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1347022655"/>
      </p:ext>
    </p:extLst>
  </p:cSld>
  <p:clrMapOvr>
    <a:masterClrMapping/>
  </p:clrMapOvr>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637155911"/>
      </p:ext>
    </p:extLst>
  </p:cSld>
  <p:clrMapOvr>
    <a:masterClrMapping/>
  </p:clrMapOvr>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1325932235"/>
      </p:ext>
    </p:extLst>
  </p:cSld>
  <p:clrMapOvr>
    <a:masterClrMapping/>
  </p:clrMapOvr>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505268726"/>
      </p:ext>
    </p:extLst>
  </p:cSld>
  <p:clrMapOvr>
    <a:masterClrMapping/>
  </p:clrMapOvr>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901137644"/>
      </p:ext>
    </p:extLst>
  </p:cSld>
  <p:clrMapOvr>
    <a:masterClrMapping/>
  </p:clrMapOvr>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1365704064"/>
      </p:ext>
    </p:extLst>
  </p:cSld>
  <p:clrMapOvr>
    <a:masterClrMapping/>
  </p:clrMapOvr>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1082984512"/>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9796027F-7875-4030-9381-8BD8C4F21935}" type="datetimeFigureOut">
              <a:rPr lang="en-US" dirty="0"/>
              <a:t>16/12/27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914548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1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1796784859"/>
      </p:ext>
    </p:extLst>
  </p:cSld>
  <p:clrMapOvr>
    <a:masterClrMapping/>
  </p:clrMapOvr>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12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648081099"/>
      </p:ext>
    </p:extLst>
  </p:cSld>
  <p:clrMapOvr>
    <a:masterClrMapping/>
  </p:clrMapOvr>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261973309"/>
      </p:ext>
    </p:extLst>
  </p:cSld>
  <p:clrMapOvr>
    <a:masterClrMapping/>
  </p:clrMapOvr>
  <p:timing>
    <p:tnLst>
      <p:par>
        <p:cTn xmlns:p14="http://schemas.microsoft.com/office/powerpoint/2010/mai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4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643928013"/>
      </p:ext>
    </p:extLst>
  </p:cSld>
  <p:clrMapOvr>
    <a:masterClrMapping/>
  </p:clrMapOvr>
  <p:timing>
    <p:tnLst>
      <p:par>
        <p:cTn xmlns:p14="http://schemas.microsoft.com/office/powerpoint/2010/mai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5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1328017258"/>
      </p:ext>
    </p:extLst>
  </p:cSld>
  <p:clrMapOvr>
    <a:masterClrMapping/>
  </p:clrMapOvr>
  <p:timing>
    <p:tnLst>
      <p:par>
        <p:cTn xmlns:p14="http://schemas.microsoft.com/office/powerpoint/2010/mai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6_标题和内容">
    <p:spTree>
      <p:nvGrpSpPr>
        <p:cNvPr id="1" name=""/>
        <p:cNvGrpSpPr/>
        <p:nvPr/>
      </p:nvGrpSpPr>
      <p:grpSpPr>
        <a:xfrm>
          <a:off x="0" y="0"/>
          <a:ext cx="0" cy="0"/>
          <a:chOff x="0" y="0"/>
          <a:chExt cx="0" cy="0"/>
        </a:xfrm>
      </p:grpSpPr>
      <p:pic>
        <p:nvPicPr>
          <p:cNvPr id="10" name="图片 9"/>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cxnSp>
        <p:nvCxnSpPr>
          <p:cNvPr id="7" name="直接连接符 6"/>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8" name="六角星 7"/>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p:cNvSpPr>
            <a:spLocks noGrp="1"/>
          </p:cNvSpPr>
          <p:nvPr>
            <p:ph type="body" sz="quarter" idx="10" hasCustomPrompt="1"/>
          </p:nvPr>
        </p:nvSpPr>
        <p:spPr>
          <a:xfrm>
            <a:off x="2743200" y="538932"/>
            <a:ext cx="1371600" cy="333375"/>
          </a:xfrm>
          <a:prstGeom prst="rect">
            <a:avLst/>
          </a:prstGeom>
        </p:spPr>
        <p:txBody>
          <a:bodyPr/>
          <a:lstStyle>
            <a:lvl1pPr marL="0" indent="0">
              <a:buNone/>
              <a:defRPr sz="1800">
                <a:solidFill>
                  <a:schemeClr val="bg1"/>
                </a:solidFill>
              </a:defRPr>
            </a:lvl1pPr>
          </a:lstStyle>
          <a:p>
            <a:pPr lvl="0"/>
            <a:r>
              <a:rPr lang="zh-CN" altLang="en-US" dirty="0" smtClean="0"/>
              <a:t>添加副标题</a:t>
            </a:r>
            <a:endParaRPr lang="zh-CN" altLang="en-US" dirty="0"/>
          </a:p>
        </p:txBody>
      </p:sp>
      <p:sp>
        <p:nvSpPr>
          <p:cNvPr id="14" name="文本占位符 13"/>
          <p:cNvSpPr>
            <a:spLocks noGrp="1"/>
          </p:cNvSpPr>
          <p:nvPr>
            <p:ph type="body" sz="quarter" idx="11" hasCustomPrompt="1"/>
          </p:nvPr>
        </p:nvSpPr>
        <p:spPr>
          <a:xfrm>
            <a:off x="933450" y="493304"/>
            <a:ext cx="1549400" cy="419100"/>
          </a:xfrm>
          <a:prstGeom prst="rect">
            <a:avLst/>
          </a:prstGeom>
        </p:spPr>
        <p:txBody>
          <a:bodyPr/>
          <a:lstStyle>
            <a:lvl1pPr marL="0" indent="0">
              <a:buNone/>
              <a:defRPr sz="2400">
                <a:solidFill>
                  <a:schemeClr val="bg1"/>
                </a:solidFill>
              </a:defRPr>
            </a:lvl1pPr>
          </a:lstStyle>
          <a:p>
            <a:pPr lvl="0"/>
            <a:r>
              <a:rPr lang="zh-CN" altLang="en-US" dirty="0" smtClean="0"/>
              <a:t>添加标题</a:t>
            </a:r>
            <a:endParaRPr lang="zh-CN" altLang="en-US" dirty="0"/>
          </a:p>
        </p:txBody>
      </p:sp>
    </p:spTree>
    <p:extLst>
      <p:ext uri="{BB962C8B-B14F-4D97-AF65-F5344CB8AC3E}">
        <p14:creationId xmlns:p14="http://schemas.microsoft.com/office/powerpoint/2010/main" val="1188511935"/>
      </p:ext>
    </p:extLst>
  </p:cSld>
  <p:clrMapOvr>
    <a:masterClrMapping/>
  </p:clrMapOvr>
  <p:timing>
    <p:tnLst>
      <p:par>
        <p:cTn xmlns:p14="http://schemas.microsoft.com/office/powerpoint/2010/mai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内容与标题">
    <p:bg>
      <p:bgRef idx="1003">
        <a:schemeClr val="bg2"/>
      </p:bgRef>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timing>
    <p:tnLst>
      <p:par>
        <p:cTn xmlns:p14="http://schemas.microsoft.com/office/powerpoint/2010/mai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图片与标题">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t="6799" b="8102"/>
          <a:stretch>
            <a:fillRect/>
          </a:stretch>
        </p:blipFill>
        <p:spPr>
          <a:xfrm>
            <a:off x="0" y="-57150"/>
            <a:ext cx="12192000" cy="6915150"/>
          </a:xfrm>
          <a:prstGeom prst="rect">
            <a:avLst/>
          </a:prstGeom>
        </p:spPr>
      </p:pic>
      <p:sp>
        <p:nvSpPr>
          <p:cNvPr id="10" name="六角星 9"/>
          <p:cNvSpPr/>
          <p:nvPr userDrawn="1"/>
        </p:nvSpPr>
        <p:spPr>
          <a:xfrm>
            <a:off x="540544" y="817959"/>
            <a:ext cx="269081" cy="269081"/>
          </a:xfrm>
          <a:prstGeom prst="star6">
            <a:avLst/>
          </a:prstGeom>
          <a:solidFill>
            <a:schemeClr val="bg1">
              <a:alpha val="60000"/>
            </a:schemeClr>
          </a:solidFill>
          <a:ln>
            <a:no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userDrawn="1"/>
        </p:nvCxnSpPr>
        <p:spPr>
          <a:xfrm flipH="1">
            <a:off x="914400" y="952499"/>
            <a:ext cx="4348716" cy="1"/>
          </a:xfrm>
          <a:prstGeom prst="line">
            <a:avLst/>
          </a:prstGeom>
          <a:ln>
            <a:solidFill>
              <a:schemeClr val="bg1">
                <a:alpha val="60000"/>
              </a:schemeClr>
            </a:solidFill>
            <a:tailEnd type="oval" w="med" len="med"/>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xmlns:p14="http://schemas.microsoft.com/office/powerpoint/2010/mai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垂直排列标题与&#10;文本">
    <p:bg>
      <p:bgPr>
        <a:solidFill>
          <a:srgbClr val="E73A1C"/>
        </a:solidFill>
        <a:effectLst/>
      </p:bgPr>
    </p:bg>
    <p:spTree>
      <p:nvGrpSpPr>
        <p:cNvPr id="1" name=""/>
        <p:cNvGrpSpPr/>
        <p:nvPr/>
      </p:nvGrpSpPr>
      <p:grpSpPr>
        <a:xfrm>
          <a:off x="0" y="0"/>
          <a:ext cx="0" cy="0"/>
          <a:chOff x="0" y="0"/>
          <a:chExt cx="0" cy="0"/>
        </a:xfrm>
      </p:grpSpPr>
      <p:sp>
        <p:nvSpPr>
          <p:cNvPr id="7" name="矩形 6"/>
          <p:cNvSpPr/>
          <p:nvPr userDrawn="1"/>
        </p:nvSpPr>
        <p:spPr>
          <a:xfrm>
            <a:off x="440603" y="759873"/>
            <a:ext cx="662361" cy="379656"/>
          </a:xfrm>
          <a:prstGeom prst="rect">
            <a:avLst/>
          </a:prstGeom>
        </p:spPr>
        <p:txBody>
          <a:bodyPr wrap="none">
            <a:spAutoFit/>
          </a:bodyPr>
          <a:lstStyle/>
          <a:p>
            <a:pPr defTabSz="608965"/>
            <a:r>
              <a:rPr lang="zh-CN" altLang="en-US" sz="1865" dirty="0">
                <a:solidFill>
                  <a:srgbClr val="FFFFFF"/>
                </a:solidFill>
                <a:latin typeface="微软雅黑" pitchFamily="34" charset="-122"/>
                <a:ea typeface="微软雅黑" pitchFamily="34" charset="-122"/>
                <a:cs typeface="Segoe UI Light"/>
              </a:rPr>
              <a:t>标注</a:t>
            </a:r>
          </a:p>
        </p:txBody>
      </p:sp>
      <p:sp>
        <p:nvSpPr>
          <p:cNvPr id="8" name="矩形 7"/>
          <p:cNvSpPr/>
          <p:nvPr userDrawn="1"/>
        </p:nvSpPr>
        <p:spPr>
          <a:xfrm>
            <a:off x="2857674" y="841948"/>
            <a:ext cx="1402001" cy="3292440"/>
          </a:xfrm>
          <a:prstGeom prst="rect">
            <a:avLst/>
          </a:prstGeom>
        </p:spPr>
        <p:txBody>
          <a:bodyPr wrap="square">
            <a:spAutoFit/>
          </a:bodyPr>
          <a:lstStyle/>
          <a:p>
            <a:pPr defTabSz="608965">
              <a:lnSpc>
                <a:spcPct val="130000"/>
              </a:lnSpc>
            </a:pPr>
            <a:r>
              <a:rPr lang="zh-CN" altLang="en-US" sz="1335" dirty="0">
                <a:solidFill>
                  <a:srgbClr val="FFFFFF"/>
                </a:solidFill>
                <a:latin typeface="微软雅黑" pitchFamily="34" charset="-122"/>
                <a:ea typeface="微软雅黑" pitchFamily="34" charset="-122"/>
                <a:cs typeface="Segoe UI Light"/>
              </a:rPr>
              <a:t>字体使用 </a:t>
            </a: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r>
              <a:rPr lang="zh-CN" altLang="en-US" sz="1335" dirty="0">
                <a:solidFill>
                  <a:srgbClr val="FFFFFF"/>
                </a:solidFill>
                <a:latin typeface="微软雅黑" pitchFamily="34" charset="-122"/>
                <a:ea typeface="微软雅黑" pitchFamily="34" charset="-122"/>
                <a:cs typeface="Segoe UI Light"/>
              </a:rPr>
              <a:t>行距</a:t>
            </a: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r>
              <a:rPr lang="zh-CN" altLang="en-US" sz="1335" dirty="0">
                <a:solidFill>
                  <a:srgbClr val="FFFFFF"/>
                </a:solidFill>
                <a:latin typeface="微软雅黑" pitchFamily="34" charset="-122"/>
                <a:ea typeface="微软雅黑" pitchFamily="34" charset="-122"/>
                <a:cs typeface="Segoe UI Light"/>
              </a:rPr>
              <a:t>背景图片出处</a:t>
            </a:r>
          </a:p>
          <a:p>
            <a:pPr defTabSz="608965">
              <a:lnSpc>
                <a:spcPct val="130000"/>
              </a:lnSpc>
            </a:pPr>
            <a:endParaRPr lang="zh-CN" altLang="en-US" sz="1335" dirty="0">
              <a:solidFill>
                <a:srgbClr val="FFFFFF"/>
              </a:solidFill>
              <a:latin typeface="微软雅黑" pitchFamily="34" charset="-122"/>
              <a:ea typeface="微软雅黑" pitchFamily="34" charset="-122"/>
              <a:cs typeface="Segoe UI Light"/>
            </a:endParaRPr>
          </a:p>
          <a:p>
            <a:pPr defTabSz="608965">
              <a:lnSpc>
                <a:spcPct val="130000"/>
              </a:lnSpc>
            </a:pPr>
            <a:endParaRPr lang="zh-CN" altLang="en-US" sz="1335" dirty="0">
              <a:solidFill>
                <a:srgbClr val="FFFFFF"/>
              </a:solidFill>
              <a:latin typeface="微软雅黑" pitchFamily="34" charset="-122"/>
              <a:ea typeface="微软雅黑" pitchFamily="34" charset="-122"/>
              <a:cs typeface="Segoe UI Light"/>
            </a:endParaRPr>
          </a:p>
          <a:p>
            <a:pPr defTabSz="608965">
              <a:lnSpc>
                <a:spcPct val="130000"/>
              </a:lnSpc>
            </a:pPr>
            <a:r>
              <a:rPr lang="zh-CN" altLang="en-US" sz="1335" dirty="0">
                <a:solidFill>
                  <a:srgbClr val="FFFFFF"/>
                </a:solidFill>
                <a:latin typeface="微软雅黑" pitchFamily="34" charset="-122"/>
                <a:ea typeface="微软雅黑" pitchFamily="34" charset="-122"/>
                <a:cs typeface="Segoe UI Light"/>
              </a:rPr>
              <a:t>声明</a:t>
            </a:r>
            <a:endParaRPr lang="en-US" altLang="zh-CN" sz="1335" dirty="0">
              <a:solidFill>
                <a:srgbClr val="FFFFFF"/>
              </a:solidFill>
              <a:latin typeface="微软雅黑" pitchFamily="34" charset="-122"/>
              <a:ea typeface="微软雅黑" pitchFamily="34" charset="-122"/>
              <a:cs typeface="Segoe UI Light"/>
            </a:endParaRPr>
          </a:p>
        </p:txBody>
      </p:sp>
      <p:sp>
        <p:nvSpPr>
          <p:cNvPr id="9" name="矩形 8"/>
          <p:cNvSpPr/>
          <p:nvPr userDrawn="1"/>
        </p:nvSpPr>
        <p:spPr>
          <a:xfrm>
            <a:off x="4395052" y="841948"/>
            <a:ext cx="3727457" cy="3825791"/>
          </a:xfrm>
          <a:prstGeom prst="rect">
            <a:avLst/>
          </a:prstGeom>
        </p:spPr>
        <p:txBody>
          <a:bodyPr wrap="square">
            <a:spAutoFit/>
          </a:bodyPr>
          <a:lstStyle/>
          <a:p>
            <a:pPr defTabSz="608965">
              <a:lnSpc>
                <a:spcPct val="130000"/>
              </a:lnSpc>
            </a:pPr>
            <a:r>
              <a:rPr lang="zh-CN" altLang="en-US" sz="1335" dirty="0">
                <a:solidFill>
                  <a:srgbClr val="FFFFFF"/>
                </a:solidFill>
                <a:latin typeface="微软雅黑" pitchFamily="34" charset="-122"/>
                <a:ea typeface="微软雅黑" pitchFamily="34" charset="-122"/>
                <a:cs typeface="Segoe UI Light"/>
              </a:rPr>
              <a:t>英文 </a:t>
            </a:r>
            <a:r>
              <a:rPr lang="en-US" altLang="zh-CN" sz="1335" dirty="0">
                <a:solidFill>
                  <a:srgbClr val="FFFFFF"/>
                </a:solidFill>
                <a:latin typeface="微软雅黑" pitchFamily="34" charset="-122"/>
                <a:ea typeface="微软雅黑" pitchFamily="34" charset="-122"/>
                <a:cs typeface="Segoe UI Light"/>
              </a:rPr>
              <a:t>Calibri</a:t>
            </a:r>
          </a:p>
          <a:p>
            <a:pPr defTabSz="608965">
              <a:lnSpc>
                <a:spcPct val="130000"/>
              </a:lnSpc>
            </a:pP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r>
              <a:rPr lang="zh-CN" altLang="en-US" sz="1335" dirty="0">
                <a:solidFill>
                  <a:srgbClr val="FFFFFF"/>
                </a:solidFill>
                <a:latin typeface="微软雅黑" pitchFamily="34" charset="-122"/>
                <a:ea typeface="微软雅黑" pitchFamily="34" charset="-122"/>
                <a:cs typeface="Segoe UI Light"/>
              </a:rPr>
              <a:t>中文 微软雅黑</a:t>
            </a: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r>
              <a:rPr lang="zh-CN" altLang="en-US" sz="1335" dirty="0">
                <a:solidFill>
                  <a:srgbClr val="FFFFFF"/>
                </a:solidFill>
                <a:latin typeface="微软雅黑" pitchFamily="34" charset="-122"/>
                <a:ea typeface="微软雅黑" pitchFamily="34" charset="-122"/>
                <a:cs typeface="Segoe UI Light"/>
              </a:rPr>
              <a:t>正文 </a:t>
            </a:r>
            <a:r>
              <a:rPr lang="en-US" altLang="zh-CN" sz="1335" dirty="0">
                <a:solidFill>
                  <a:srgbClr val="FFFFFF"/>
                </a:solidFill>
                <a:latin typeface="微软雅黑" pitchFamily="34" charset="-122"/>
                <a:ea typeface="微软雅黑" pitchFamily="34" charset="-122"/>
                <a:cs typeface="Segoe UI Light"/>
              </a:rPr>
              <a:t>1.3</a:t>
            </a:r>
          </a:p>
          <a:p>
            <a:pPr defTabSz="608965">
              <a:lnSpc>
                <a:spcPct val="130000"/>
              </a:lnSpc>
            </a:pP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endParaRPr lang="en-US" altLang="zh-CN" sz="1335" dirty="0">
              <a:solidFill>
                <a:srgbClr val="FFFFFF"/>
              </a:solidFill>
              <a:latin typeface="微软雅黑" pitchFamily="34" charset="-122"/>
              <a:ea typeface="微软雅黑" pitchFamily="34" charset="-122"/>
              <a:cs typeface="Segoe UI Light"/>
            </a:endParaRPr>
          </a:p>
          <a:p>
            <a:pPr defTabSz="608965">
              <a:lnSpc>
                <a:spcPct val="130000"/>
              </a:lnSpc>
            </a:pPr>
            <a:r>
              <a:rPr lang="en-US" altLang="zh-CN" sz="1335" dirty="0" err="1">
                <a:solidFill>
                  <a:srgbClr val="FFFFFF"/>
                </a:solidFill>
                <a:latin typeface="微软雅黑" pitchFamily="34" charset="-122"/>
                <a:ea typeface="微软雅黑" pitchFamily="34" charset="-122"/>
                <a:cs typeface="Segoe UI Light"/>
              </a:rPr>
              <a:t>cn.bing.com</a:t>
            </a:r>
            <a:endParaRPr lang="zh-CN" altLang="en-US" sz="1335" dirty="0">
              <a:solidFill>
                <a:srgbClr val="FFFFFF"/>
              </a:solidFill>
              <a:latin typeface="微软雅黑" pitchFamily="34" charset="-122"/>
              <a:ea typeface="微软雅黑" pitchFamily="34" charset="-122"/>
              <a:cs typeface="Segoe UI Light"/>
            </a:endParaRPr>
          </a:p>
          <a:p>
            <a:pPr defTabSz="608965">
              <a:lnSpc>
                <a:spcPct val="130000"/>
              </a:lnSpc>
            </a:pPr>
            <a:endParaRPr lang="zh-CN" altLang="en-US" sz="1335" dirty="0">
              <a:solidFill>
                <a:srgbClr val="FFFFFF"/>
              </a:solidFill>
              <a:latin typeface="微软雅黑" pitchFamily="34" charset="-122"/>
              <a:ea typeface="微软雅黑" pitchFamily="34" charset="-122"/>
              <a:cs typeface="Segoe UI Light"/>
            </a:endParaRPr>
          </a:p>
          <a:p>
            <a:pPr defTabSz="608965">
              <a:lnSpc>
                <a:spcPct val="130000"/>
              </a:lnSpc>
            </a:pPr>
            <a:endParaRPr lang="zh-CN" altLang="en-US" sz="1335" dirty="0">
              <a:solidFill>
                <a:srgbClr val="FFFFFF"/>
              </a:solidFill>
              <a:latin typeface="微软雅黑" pitchFamily="34" charset="-122"/>
              <a:ea typeface="微软雅黑" pitchFamily="34" charset="-122"/>
              <a:cs typeface="Segoe UI Light"/>
            </a:endParaRPr>
          </a:p>
          <a:p>
            <a:pPr defTabSz="608965">
              <a:lnSpc>
                <a:spcPct val="130000"/>
              </a:lnSpc>
            </a:pPr>
            <a:r>
              <a:rPr lang="zh-CN" altLang="en-US" sz="1335" dirty="0">
                <a:solidFill>
                  <a:prstClr val="white"/>
                </a:solidFill>
                <a:latin typeface="微软雅黑" pitchFamily="34" charset="-122"/>
                <a:ea typeface="微软雅黑" pitchFamily="34" charset="-122"/>
              </a:rPr>
              <a:t>互联网是一个开放共享的平台</a:t>
            </a:r>
          </a:p>
          <a:p>
            <a:pPr defTabSz="608965">
              <a:lnSpc>
                <a:spcPct val="130000"/>
              </a:lnSpc>
            </a:pPr>
            <a:r>
              <a:rPr lang="zh-CN" altLang="en-US" sz="1335" dirty="0">
                <a:solidFill>
                  <a:prstClr val="white"/>
                </a:solidFill>
                <a:latin typeface="微软雅黑" pitchFamily="34" charset="-122"/>
                <a:ea typeface="微软雅黑" pitchFamily="34" charset="-122"/>
                <a:cs typeface="Segoe UI" pitchFamily="34" charset="0"/>
              </a:rPr>
              <a:t>Office</a:t>
            </a:r>
            <a:r>
              <a:rPr lang="en-US" altLang="zh-CN" sz="1335" dirty="0">
                <a:solidFill>
                  <a:prstClr val="white"/>
                </a:solidFill>
                <a:latin typeface="微软雅黑" pitchFamily="34" charset="-122"/>
                <a:ea typeface="微软雅黑" pitchFamily="34" charset="-122"/>
                <a:cs typeface="Segoe UI" pitchFamily="34" charset="0"/>
              </a:rPr>
              <a:t>PLUS</a:t>
            </a:r>
            <a:r>
              <a:rPr lang="en-US" altLang="zh-CN" sz="1335" dirty="0">
                <a:solidFill>
                  <a:prstClr val="white"/>
                </a:solidFill>
                <a:latin typeface="微软雅黑" pitchFamily="34" charset="-122"/>
                <a:ea typeface="微软雅黑" pitchFamily="34" charset="-122"/>
              </a:rPr>
              <a:t> </a:t>
            </a:r>
            <a:r>
              <a:rPr lang="zh-CN" altLang="en-US" sz="1335" dirty="0">
                <a:solidFill>
                  <a:prstClr val="white"/>
                </a:solidFill>
                <a:latin typeface="微软雅黑" pitchFamily="34" charset="-122"/>
                <a:ea typeface="微软雅黑" pitchFamily="34" charset="-122"/>
              </a:rPr>
              <a:t>部分设计灵感与元素来源于网络</a:t>
            </a:r>
          </a:p>
          <a:p>
            <a:pPr defTabSz="608965">
              <a:lnSpc>
                <a:spcPct val="130000"/>
              </a:lnSpc>
            </a:pPr>
            <a:r>
              <a:rPr lang="zh-CN" altLang="en-US" sz="1335" dirty="0">
                <a:solidFill>
                  <a:prstClr val="white"/>
                </a:solidFill>
                <a:latin typeface="微软雅黑" pitchFamily="34" charset="-122"/>
                <a:ea typeface="微软雅黑" pitchFamily="34" charset="-122"/>
              </a:rPr>
              <a:t>如有建议请联系officeplus@microsoft.com</a:t>
            </a:r>
            <a:endParaRPr lang="en-US" altLang="zh-CN" sz="1335" dirty="0">
              <a:solidFill>
                <a:srgbClr val="FFFFFF"/>
              </a:solidFill>
              <a:latin typeface="微软雅黑" pitchFamily="34" charset="-122"/>
              <a:ea typeface="微软雅黑" pitchFamily="34" charset="-122"/>
              <a:cs typeface="Segoe UI Light"/>
            </a:endParaRPr>
          </a:p>
        </p:txBody>
      </p:sp>
      <p:sp>
        <p:nvSpPr>
          <p:cNvPr id="10" name="矩形 9"/>
          <p:cNvSpPr/>
          <p:nvPr userDrawn="1"/>
        </p:nvSpPr>
        <p:spPr>
          <a:xfrm>
            <a:off x="440603" y="182445"/>
            <a:ext cx="816249" cy="256545"/>
          </a:xfrm>
          <a:prstGeom prst="rect">
            <a:avLst/>
          </a:prstGeom>
        </p:spPr>
        <p:txBody>
          <a:bodyPr wrap="none">
            <a:spAutoFit/>
          </a:bodyPr>
          <a:lstStyle/>
          <a:p>
            <a:pPr defTabSz="608965"/>
            <a:r>
              <a:rPr kumimoji="1" lang="en-US" altLang="zh-CN" sz="1065" dirty="0" err="1">
                <a:solidFill>
                  <a:srgbClr val="FFFFFF"/>
                </a:solidFill>
                <a:latin typeface="Segoe UI Light"/>
                <a:cs typeface="Segoe UI Light"/>
              </a:rPr>
              <a:t>OfficePLUS</a:t>
            </a:r>
            <a:endParaRPr lang="zh-CN" altLang="en-US" sz="1065" dirty="0">
              <a:solidFill>
                <a:srgbClr val="FFFFFF"/>
              </a:solidFill>
              <a:latin typeface="Segoe UI Light"/>
              <a:cs typeface="Segoe UI Light"/>
            </a:endParaRPr>
          </a:p>
        </p:txBody>
      </p:sp>
    </p:spTree>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16/12/27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85142965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3" name="图片 2">
            <a:hlinkClick r:id="rId2"/>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286431" y="2521041"/>
            <a:ext cx="3177903" cy="418585"/>
          </a:xfrm>
          <a:prstGeom prst="rect">
            <a:avLst/>
          </a:prstGeom>
        </p:spPr>
      </p:pic>
      <p:sp>
        <p:nvSpPr>
          <p:cNvPr id="4" name="文本框 3"/>
          <p:cNvSpPr txBox="1"/>
          <p:nvPr userDrawn="1"/>
        </p:nvSpPr>
        <p:spPr>
          <a:xfrm>
            <a:off x="4259746" y="3740751"/>
            <a:ext cx="3347390" cy="297454"/>
          </a:xfrm>
          <a:prstGeom prst="rect">
            <a:avLst/>
          </a:prstGeom>
          <a:noFill/>
        </p:spPr>
        <p:txBody>
          <a:bodyPr wrap="none" rtlCol="0">
            <a:spAutoFit/>
          </a:bodyPr>
          <a:lstStyle/>
          <a:p>
            <a:pPr algn="ctr"/>
            <a:r>
              <a:rPr kumimoji="1" lang="zh-CN" altLang="en-US" sz="1335" dirty="0">
                <a:solidFill>
                  <a:schemeClr val="tx1">
                    <a:lumMod val="75000"/>
                    <a:lumOff val="25000"/>
                  </a:schemeClr>
                </a:solidFill>
                <a:latin typeface="微软雅黑" pitchFamily="34" charset="-122"/>
                <a:ea typeface="微软雅黑" pitchFamily="34" charset="-122"/>
              </a:rPr>
              <a:t>点击</a:t>
            </a:r>
            <a:r>
              <a:rPr kumimoji="1" lang="en-US" altLang="zh-CN" sz="1335" dirty="0">
                <a:solidFill>
                  <a:schemeClr val="tx1">
                    <a:lumMod val="75000"/>
                    <a:lumOff val="25000"/>
                  </a:schemeClr>
                </a:solidFill>
                <a:latin typeface="微软雅黑" pitchFamily="34" charset="-122"/>
                <a:ea typeface="微软雅黑" pitchFamily="34" charset="-122"/>
              </a:rPr>
              <a:t>Logo</a:t>
            </a:r>
            <a:r>
              <a:rPr kumimoji="1" lang="zh-CN" altLang="en-US" sz="1335" dirty="0">
                <a:solidFill>
                  <a:schemeClr val="tx1">
                    <a:lumMod val="75000"/>
                    <a:lumOff val="25000"/>
                  </a:schemeClr>
                </a:solidFill>
                <a:latin typeface="微软雅黑" pitchFamily="34" charset="-122"/>
                <a:ea typeface="微软雅黑" pitchFamily="34" charset="-122"/>
              </a:rPr>
              <a:t>获取更多优质模板（放映模式</a:t>
            </a:r>
            <a:r>
              <a:rPr kumimoji="1" lang="zh-CN" altLang="en-US" sz="1335" dirty="0">
                <a:solidFill>
                  <a:schemeClr val="tx1">
                    <a:lumMod val="75000"/>
                    <a:lumOff val="25000"/>
                  </a:schemeClr>
                </a:solidFill>
              </a:rPr>
              <a:t>）</a:t>
            </a: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16/12/27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2946884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16/12/27</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5241484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16/12/27</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177435875"/>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7" name="Date Placeholder 4"/>
          <p:cNvSpPr>
            <a:spLocks noGrp="1"/>
          </p:cNvSpPr>
          <p:nvPr>
            <p:ph type="dt" sz="half" idx="10"/>
          </p:nvPr>
        </p:nvSpPr>
        <p:spPr/>
        <p:txBody>
          <a:bodyPr/>
          <a:lstStyle/>
          <a:p>
            <a:fld id="{4509A250-FF31-4206-8172-F9D3106AACB1}" type="datetimeFigureOut">
              <a:rPr lang="en-US" dirty="0"/>
              <a:t>16/12/27</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029440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4509A250-FF31-4206-8172-F9D3106AACB1}" type="datetimeFigureOut">
              <a:rPr lang="en-US" dirty="0"/>
              <a:t>16/12/27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455808305"/>
      </p:ext>
    </p:extLst>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theme" Target="../theme/theme1.xml"/><Relationship Id="rId42" Type="http://schemas.openxmlformats.org/officeDocument/2006/relationships/image" Target="../media/image2.png"/><Relationship Id="rId43" Type="http://schemas.openxmlformats.org/officeDocument/2006/relationships/image" Target="../media/image3.png"/><Relationship Id="rId44" Type="http://schemas.openxmlformats.org/officeDocument/2006/relationships/image" Target="../media/image4.png"/><Relationship Id="rId45"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4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4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4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4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16/12/27</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761614621"/>
      </p:ext>
    </p:extLst>
  </p:cSld>
  <p:clrMap bg1="dk1" tx1="lt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50" r:id="rId36"/>
    <p:sldLayoutId id="2147483651" r:id="rId37"/>
    <p:sldLayoutId id="2147483652" r:id="rId38"/>
    <p:sldLayoutId id="2147483656" r:id="rId39"/>
    <p:sldLayoutId id="2147483657" r:id="rId40"/>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3" Type="http://schemas.openxmlformats.org/officeDocument/2006/relationships/image" Target="../media/image24.emf"/><Relationship Id="rId4" Type="http://schemas.openxmlformats.org/officeDocument/2006/relationships/image" Target="../media/image25.png"/><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0" Type="http://schemas.openxmlformats.org/officeDocument/2006/relationships/image" Target="../media/image15.png"/><Relationship Id="rId11" Type="http://schemas.openxmlformats.org/officeDocument/2006/relationships/image" Target="../media/image16.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NULL"/><Relationship Id="rId5" Type="http://schemas.openxmlformats.org/officeDocument/2006/relationships/image" Target="../media/image19.png"/><Relationship Id="rId6" Type="http://schemas.microsoft.com/office/2007/relationships/hdphoto" Target="../media/hdphoto1.wdp"/><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 y="2843686"/>
            <a:ext cx="12191999" cy="769437"/>
          </a:xfrm>
          <a:prstGeom prst="rect">
            <a:avLst/>
          </a:prstGeom>
        </p:spPr>
        <p:txBody>
          <a:bodyPr wrap="square" lIns="91436" tIns="45718" rIns="91436" bIns="45718">
            <a:spAutoFit/>
          </a:bodyPr>
          <a:lstStyle/>
          <a:p>
            <a:pPr algn="ctr"/>
            <a:r>
              <a:rPr kumimoji="1" lang="zh-CN" altLang="en-US" sz="4400" b="1" dirty="0" smtClean="0">
                <a:latin typeface="STXinwei" charset="-122"/>
                <a:ea typeface="STXinwei" charset="-122"/>
                <a:cs typeface="STXinwei" charset="-122"/>
              </a:rPr>
              <a:t>大赛答辩</a:t>
            </a:r>
            <a:endParaRPr kumimoji="1" lang="en-US" altLang="zh-CN" sz="4400" b="1" dirty="0">
              <a:latin typeface="STXinwei" charset="-122"/>
              <a:ea typeface="STXinwei" charset="-122"/>
              <a:cs typeface="STXinwei" charset="-122"/>
            </a:endParaRPr>
          </a:p>
        </p:txBody>
      </p:sp>
      <p:sp>
        <p:nvSpPr>
          <p:cNvPr id="4" name="矩形 3"/>
          <p:cNvSpPr/>
          <p:nvPr/>
        </p:nvSpPr>
        <p:spPr>
          <a:xfrm>
            <a:off x="1" y="4758732"/>
            <a:ext cx="12191998" cy="523216"/>
          </a:xfrm>
          <a:prstGeom prst="rect">
            <a:avLst/>
          </a:prstGeom>
        </p:spPr>
        <p:txBody>
          <a:bodyPr wrap="square" lIns="91436" tIns="45718" rIns="91436" bIns="45718">
            <a:spAutoFit/>
          </a:bodyPr>
          <a:lstStyle/>
          <a:p>
            <a:pPr algn="ctr"/>
            <a:r>
              <a:rPr lang="zh-CN" altLang="en-US" sz="2800" b="1" dirty="0">
                <a:solidFill>
                  <a:srgbClr val="FFC000"/>
                </a:solidFill>
                <a:latin typeface="STXinwei" charset="-122"/>
                <a:ea typeface="STXinwei" charset="-122"/>
                <a:cs typeface="STXinwei" charset="-122"/>
              </a:rPr>
              <a:t>团队</a:t>
            </a:r>
            <a:r>
              <a:rPr lang="zh-CN" altLang="en-US" sz="2800" b="1" dirty="0" smtClean="0">
                <a:solidFill>
                  <a:srgbClr val="FFC000"/>
                </a:solidFill>
                <a:latin typeface="STXinwei" charset="-122"/>
                <a:ea typeface="STXinwei" charset="-122"/>
                <a:cs typeface="STXinwei" charset="-122"/>
              </a:rPr>
              <a:t>：诗人都藏在水底</a:t>
            </a:r>
            <a:endParaRPr lang="zh-CN" altLang="en-US" sz="2800" b="1" dirty="0">
              <a:solidFill>
                <a:srgbClr val="FFC000"/>
              </a:solidFill>
              <a:latin typeface="STXinwei" charset="-122"/>
              <a:ea typeface="STXinwei" charset="-122"/>
              <a:cs typeface="STXinwei" charset="-122"/>
            </a:endParaRPr>
          </a:p>
        </p:txBody>
      </p:sp>
      <p:sp>
        <p:nvSpPr>
          <p:cNvPr id="7" name="文本框 6"/>
          <p:cNvSpPr txBox="1"/>
          <p:nvPr/>
        </p:nvSpPr>
        <p:spPr>
          <a:xfrm>
            <a:off x="2" y="1785096"/>
            <a:ext cx="12191998" cy="769441"/>
          </a:xfrm>
          <a:prstGeom prst="rect">
            <a:avLst/>
          </a:prstGeom>
          <a:noFill/>
        </p:spPr>
        <p:txBody>
          <a:bodyPr wrap="square" rtlCol="0">
            <a:spAutoFit/>
          </a:bodyPr>
          <a:lstStyle/>
          <a:p>
            <a:pPr algn="ctr"/>
            <a:r>
              <a:rPr kumimoji="1" lang="zh-CN" altLang="en-US" sz="4400" b="1" dirty="0">
                <a:latin typeface="STXinwei" charset="-122"/>
                <a:ea typeface="STXinwei" charset="-122"/>
                <a:cs typeface="STXinwei" charset="-122"/>
              </a:rPr>
              <a:t>生活大实惠：</a:t>
            </a:r>
            <a:r>
              <a:rPr kumimoji="1" lang="en-US" altLang="zh-CN" sz="4400" b="1" dirty="0">
                <a:latin typeface="STXinwei" charset="-122"/>
                <a:ea typeface="STXinwei" charset="-122"/>
                <a:cs typeface="STXinwei" charset="-122"/>
              </a:rPr>
              <a:t>O2O</a:t>
            </a:r>
            <a:r>
              <a:rPr kumimoji="1" lang="zh-CN" altLang="en-US" sz="4400" b="1" dirty="0">
                <a:latin typeface="STXinwei" charset="-122"/>
                <a:ea typeface="STXinwei" charset="-122"/>
                <a:cs typeface="STXinwei" charset="-122"/>
              </a:rPr>
              <a:t>优惠券使用预测</a:t>
            </a:r>
            <a:endParaRPr lang="zh-CN" altLang="en-US" sz="4400" b="1" i="1" dirty="0">
              <a:latin typeface="STXinwei" charset="-122"/>
              <a:ea typeface="STXinwei" charset="-122"/>
              <a:cs typeface="STXinwei" charset="-122"/>
            </a:endParaRPr>
          </a:p>
        </p:txBody>
      </p:sp>
      <p:sp>
        <p:nvSpPr>
          <p:cNvPr id="5" name="矩形 4"/>
          <p:cNvSpPr/>
          <p:nvPr/>
        </p:nvSpPr>
        <p:spPr>
          <a:xfrm>
            <a:off x="2" y="5294108"/>
            <a:ext cx="12191998" cy="523216"/>
          </a:xfrm>
          <a:prstGeom prst="rect">
            <a:avLst/>
          </a:prstGeom>
        </p:spPr>
        <p:txBody>
          <a:bodyPr wrap="square" lIns="91436" tIns="45718" rIns="91436" bIns="45718">
            <a:spAutoFit/>
          </a:bodyPr>
          <a:lstStyle/>
          <a:p>
            <a:pPr algn="ctr"/>
            <a:r>
              <a:rPr lang="zh-CN" altLang="en-US" sz="2800" b="1" dirty="0" smtClean="0">
                <a:solidFill>
                  <a:srgbClr val="FFC000"/>
                </a:solidFill>
                <a:latin typeface="STXinwei" charset="-122"/>
                <a:ea typeface="STXinwei" charset="-122"/>
                <a:cs typeface="STXinwei" charset="-122"/>
              </a:rPr>
              <a:t>成员：黄伟鹏（队长） 陈靖 辛超</a:t>
            </a:r>
            <a:endParaRPr lang="zh-CN" altLang="en-US" sz="2800" b="1" dirty="0">
              <a:solidFill>
                <a:srgbClr val="FFC000"/>
              </a:solidFill>
              <a:latin typeface="STXinwei" charset="-122"/>
              <a:ea typeface="STXinwei" charset="-122"/>
              <a:cs typeface="STXinwei" charset="-122"/>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4294967295"/>
          </p:nvPr>
        </p:nvSpPr>
        <p:spPr>
          <a:xfrm>
            <a:off x="2172056" y="511426"/>
            <a:ext cx="2625725" cy="333375"/>
          </a:xfrm>
        </p:spPr>
        <p:txBody>
          <a:bodyPr>
            <a:normAutofit fontScale="77500" lnSpcReduction="20000"/>
          </a:bodyPr>
          <a:lstStyle/>
          <a:p>
            <a:r>
              <a:rPr lang="zh-CN" altLang="en-US" sz="2400" b="1" dirty="0" smtClean="0"/>
              <a:t>滑窗法</a:t>
            </a:r>
            <a:endParaRPr lang="zh-CN" altLang="en-US" sz="2400" b="1" dirty="0"/>
          </a:p>
        </p:txBody>
      </p:sp>
      <p:sp>
        <p:nvSpPr>
          <p:cNvPr id="3" name="文本占位符 2"/>
          <p:cNvSpPr>
            <a:spLocks noGrp="1"/>
          </p:cNvSpPr>
          <p:nvPr>
            <p:ph type="body" sz="quarter" idx="4294967295"/>
          </p:nvPr>
        </p:nvSpPr>
        <p:spPr>
          <a:xfrm>
            <a:off x="0" y="493713"/>
            <a:ext cx="2443163" cy="419100"/>
          </a:xfrm>
        </p:spPr>
        <p:txBody>
          <a:bodyPr>
            <a:normAutofit fontScale="77500" lnSpcReduction="20000"/>
          </a:bodyPr>
          <a:lstStyle/>
          <a:p>
            <a:r>
              <a:rPr lang="zh-CN" altLang="en-US" sz="3200" dirty="0" smtClean="0">
                <a:latin typeface="微软雅黑" pitchFamily="34" charset="-122"/>
                <a:ea typeface="微软雅黑" pitchFamily="34" charset="-122"/>
              </a:rPr>
              <a:t>数据划分</a:t>
            </a:r>
            <a:endParaRPr lang="zh-CN" altLang="en-US" sz="3200" dirty="0">
              <a:latin typeface="微软雅黑" pitchFamily="34" charset="-122"/>
              <a:ea typeface="微软雅黑" pitchFamily="34" charset="-122"/>
            </a:endParaRPr>
          </a:p>
        </p:txBody>
      </p:sp>
      <p:sp>
        <p:nvSpPr>
          <p:cNvPr id="6" name="圆角矩形 5"/>
          <p:cNvSpPr/>
          <p:nvPr/>
        </p:nvSpPr>
        <p:spPr>
          <a:xfrm>
            <a:off x="2886291" y="1455574"/>
            <a:ext cx="3822981" cy="720000"/>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圆角矩形 13"/>
          <p:cNvSpPr/>
          <p:nvPr/>
        </p:nvSpPr>
        <p:spPr>
          <a:xfrm>
            <a:off x="6709273" y="1455574"/>
            <a:ext cx="1080000" cy="720000"/>
          </a:xfrm>
          <a:prstGeom prst="roundRect">
            <a:avLst/>
          </a:prstGeom>
          <a:solidFill>
            <a:srgbClr val="FFC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圆角矩形 14"/>
          <p:cNvSpPr/>
          <p:nvPr/>
        </p:nvSpPr>
        <p:spPr>
          <a:xfrm>
            <a:off x="3966291" y="2489373"/>
            <a:ext cx="3822982" cy="720000"/>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圆角矩形 17"/>
          <p:cNvSpPr/>
          <p:nvPr/>
        </p:nvSpPr>
        <p:spPr>
          <a:xfrm>
            <a:off x="7789273" y="2489373"/>
            <a:ext cx="1080000" cy="720000"/>
          </a:xfrm>
          <a:prstGeom prst="roundRect">
            <a:avLst/>
          </a:prstGeom>
          <a:solidFill>
            <a:srgbClr val="FFC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圆角矩形 19"/>
          <p:cNvSpPr/>
          <p:nvPr/>
        </p:nvSpPr>
        <p:spPr>
          <a:xfrm>
            <a:off x="5601338" y="3543434"/>
            <a:ext cx="3780000" cy="720000"/>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p:cNvSpPr/>
          <p:nvPr/>
        </p:nvSpPr>
        <p:spPr>
          <a:xfrm>
            <a:off x="9400504" y="3523172"/>
            <a:ext cx="1080000" cy="720000"/>
          </a:xfrm>
          <a:prstGeom prst="roundRect">
            <a:avLst/>
          </a:prstGeom>
          <a:solidFill>
            <a:srgbClr val="FFC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 name="直线箭头连接符 7"/>
          <p:cNvCxnSpPr/>
          <p:nvPr/>
        </p:nvCxnSpPr>
        <p:spPr>
          <a:xfrm flipV="1">
            <a:off x="2886291" y="4945224"/>
            <a:ext cx="7594213" cy="18661"/>
          </a:xfrm>
          <a:prstGeom prst="straightConnector1">
            <a:avLst/>
          </a:prstGeom>
          <a:ln w="50800">
            <a:solidFill>
              <a:srgbClr val="FFFF00"/>
            </a:solidFill>
            <a:headEnd w="lg" len="lg"/>
            <a:tailEnd type="triangle"/>
          </a:ln>
        </p:spPr>
        <p:style>
          <a:lnRef idx="1">
            <a:schemeClr val="accent1"/>
          </a:lnRef>
          <a:fillRef idx="0">
            <a:schemeClr val="accent1"/>
          </a:fillRef>
          <a:effectRef idx="0">
            <a:schemeClr val="accent1"/>
          </a:effectRef>
          <a:fontRef idx="minor">
            <a:schemeClr val="tx1"/>
          </a:fontRef>
        </p:style>
      </p:cxnSp>
      <p:cxnSp>
        <p:nvCxnSpPr>
          <p:cNvPr id="12" name="直线连接符 11"/>
          <p:cNvCxnSpPr/>
          <p:nvPr/>
        </p:nvCxnSpPr>
        <p:spPr>
          <a:xfrm>
            <a:off x="2869441" y="2156913"/>
            <a:ext cx="0" cy="2806972"/>
          </a:xfrm>
          <a:prstGeom prst="line">
            <a:avLst/>
          </a:prstGeom>
          <a:ln>
            <a:solidFill>
              <a:schemeClr val="bg2">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28" name="直线连接符 27"/>
          <p:cNvCxnSpPr/>
          <p:nvPr/>
        </p:nvCxnSpPr>
        <p:spPr>
          <a:xfrm>
            <a:off x="3966291" y="3190712"/>
            <a:ext cx="0" cy="1773173"/>
          </a:xfrm>
          <a:prstGeom prst="line">
            <a:avLst/>
          </a:prstGeom>
          <a:ln>
            <a:solidFill>
              <a:schemeClr val="bg2">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0" name="直线连接符 29"/>
          <p:cNvCxnSpPr/>
          <p:nvPr/>
        </p:nvCxnSpPr>
        <p:spPr>
          <a:xfrm>
            <a:off x="5601338" y="4224606"/>
            <a:ext cx="0" cy="702052"/>
          </a:xfrm>
          <a:prstGeom prst="line">
            <a:avLst/>
          </a:prstGeom>
          <a:ln>
            <a:solidFill>
              <a:schemeClr val="bg2">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2" name="直线连接符 31"/>
          <p:cNvCxnSpPr/>
          <p:nvPr/>
        </p:nvCxnSpPr>
        <p:spPr>
          <a:xfrm>
            <a:off x="6727934" y="2119686"/>
            <a:ext cx="0" cy="2806972"/>
          </a:xfrm>
          <a:prstGeom prst="line">
            <a:avLst/>
          </a:prstGeom>
          <a:ln>
            <a:solidFill>
              <a:schemeClr val="bg2">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3" name="直线连接符 32"/>
          <p:cNvCxnSpPr/>
          <p:nvPr/>
        </p:nvCxnSpPr>
        <p:spPr>
          <a:xfrm>
            <a:off x="7795949" y="2119686"/>
            <a:ext cx="0" cy="2806972"/>
          </a:xfrm>
          <a:prstGeom prst="line">
            <a:avLst/>
          </a:prstGeom>
          <a:ln>
            <a:solidFill>
              <a:schemeClr val="bg2">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4" name="直线连接符 33"/>
          <p:cNvCxnSpPr/>
          <p:nvPr/>
        </p:nvCxnSpPr>
        <p:spPr>
          <a:xfrm>
            <a:off x="8853181" y="3153485"/>
            <a:ext cx="0" cy="1773173"/>
          </a:xfrm>
          <a:prstGeom prst="line">
            <a:avLst/>
          </a:prstGeom>
          <a:ln>
            <a:solidFill>
              <a:schemeClr val="bg2">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5" name="直线连接符 34"/>
          <p:cNvCxnSpPr/>
          <p:nvPr/>
        </p:nvCxnSpPr>
        <p:spPr>
          <a:xfrm>
            <a:off x="9388169" y="4224606"/>
            <a:ext cx="0" cy="702052"/>
          </a:xfrm>
          <a:prstGeom prst="line">
            <a:avLst/>
          </a:prstGeom>
          <a:ln>
            <a:solidFill>
              <a:schemeClr val="bg2">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36" name="直线连接符 35"/>
          <p:cNvCxnSpPr/>
          <p:nvPr/>
        </p:nvCxnSpPr>
        <p:spPr>
          <a:xfrm>
            <a:off x="10460199" y="4224606"/>
            <a:ext cx="0" cy="702052"/>
          </a:xfrm>
          <a:prstGeom prst="line">
            <a:avLst/>
          </a:prstGeom>
          <a:ln>
            <a:solidFill>
              <a:schemeClr val="bg2">
                <a:lumMod val="60000"/>
                <a:lumOff val="40000"/>
              </a:schemeClr>
            </a:solidFill>
            <a:prstDash val="lgDash"/>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1195470" y="1498417"/>
            <a:ext cx="2834319" cy="518796"/>
          </a:xfrm>
          <a:prstGeom prst="rect">
            <a:avLst/>
          </a:prstGeom>
        </p:spPr>
        <p:txBody>
          <a:bodyPr wrap="square">
            <a:spAutoFit/>
          </a:bodyPr>
          <a:lstStyle/>
          <a:p>
            <a:pPr>
              <a:lnSpc>
                <a:spcPct val="130000"/>
              </a:lnSpc>
              <a:defRPr/>
            </a:pPr>
            <a:r>
              <a:rPr lang="en-US" altLang="zh-CN" sz="2400" b="1" dirty="0" smtClean="0">
                <a:solidFill>
                  <a:srgbClr val="FFC000"/>
                </a:solidFill>
                <a:latin typeface="Century Gothic"/>
              </a:rPr>
              <a:t>Dataset1</a:t>
            </a:r>
            <a:endParaRPr lang="en-US" altLang="zh-CN" sz="2400" b="1" dirty="0">
              <a:solidFill>
                <a:srgbClr val="FFC000"/>
              </a:solidFill>
              <a:latin typeface="Century Gothic"/>
            </a:endParaRPr>
          </a:p>
        </p:txBody>
      </p:sp>
      <p:sp>
        <p:nvSpPr>
          <p:cNvPr id="38" name="矩形 37"/>
          <p:cNvSpPr/>
          <p:nvPr/>
        </p:nvSpPr>
        <p:spPr>
          <a:xfrm>
            <a:off x="1195469" y="2532216"/>
            <a:ext cx="2834319" cy="518796"/>
          </a:xfrm>
          <a:prstGeom prst="rect">
            <a:avLst/>
          </a:prstGeom>
        </p:spPr>
        <p:txBody>
          <a:bodyPr wrap="square">
            <a:spAutoFit/>
          </a:bodyPr>
          <a:lstStyle/>
          <a:p>
            <a:pPr>
              <a:lnSpc>
                <a:spcPct val="130000"/>
              </a:lnSpc>
              <a:defRPr/>
            </a:pPr>
            <a:r>
              <a:rPr lang="en-US" altLang="zh-CN" sz="2400" b="1" smtClean="0">
                <a:solidFill>
                  <a:srgbClr val="FFC000"/>
                </a:solidFill>
                <a:latin typeface="Century Gothic"/>
              </a:rPr>
              <a:t>Dataset2</a:t>
            </a:r>
            <a:endParaRPr lang="en-US" altLang="zh-CN" sz="2400" b="1" dirty="0">
              <a:solidFill>
                <a:srgbClr val="FFC000"/>
              </a:solidFill>
              <a:latin typeface="Century Gothic"/>
            </a:endParaRPr>
          </a:p>
        </p:txBody>
      </p:sp>
      <p:sp>
        <p:nvSpPr>
          <p:cNvPr id="39" name="矩形 38"/>
          <p:cNvSpPr/>
          <p:nvPr/>
        </p:nvSpPr>
        <p:spPr>
          <a:xfrm>
            <a:off x="1195468" y="3566015"/>
            <a:ext cx="2834319" cy="518796"/>
          </a:xfrm>
          <a:prstGeom prst="rect">
            <a:avLst/>
          </a:prstGeom>
        </p:spPr>
        <p:txBody>
          <a:bodyPr wrap="square">
            <a:spAutoFit/>
          </a:bodyPr>
          <a:lstStyle/>
          <a:p>
            <a:pPr>
              <a:lnSpc>
                <a:spcPct val="130000"/>
              </a:lnSpc>
              <a:defRPr/>
            </a:pPr>
            <a:r>
              <a:rPr lang="en-US" altLang="zh-CN" sz="2400" b="1" dirty="0" smtClean="0">
                <a:solidFill>
                  <a:srgbClr val="FFC000"/>
                </a:solidFill>
                <a:latin typeface="Century Gothic"/>
              </a:rPr>
              <a:t>Dataset3</a:t>
            </a:r>
            <a:endParaRPr lang="en-US" altLang="zh-CN" sz="2400" b="1" dirty="0">
              <a:solidFill>
                <a:srgbClr val="FFC000"/>
              </a:solidFill>
              <a:latin typeface="Century Gothic"/>
            </a:endParaRPr>
          </a:p>
        </p:txBody>
      </p:sp>
      <p:sp>
        <p:nvSpPr>
          <p:cNvPr id="40" name="矩形 39"/>
          <p:cNvSpPr/>
          <p:nvPr/>
        </p:nvSpPr>
        <p:spPr>
          <a:xfrm>
            <a:off x="2513625" y="5168835"/>
            <a:ext cx="776694" cy="452432"/>
          </a:xfrm>
          <a:prstGeom prst="rect">
            <a:avLst/>
          </a:prstGeom>
        </p:spPr>
        <p:txBody>
          <a:bodyPr wrap="square">
            <a:spAutoFit/>
          </a:bodyPr>
          <a:lstStyle/>
          <a:p>
            <a:pPr>
              <a:lnSpc>
                <a:spcPct val="130000"/>
              </a:lnSpc>
              <a:defRPr/>
            </a:pPr>
            <a:r>
              <a:rPr lang="en-US" altLang="zh-CN" b="1" dirty="0" smtClean="0">
                <a:solidFill>
                  <a:srgbClr val="FFC000"/>
                </a:solidFill>
                <a:latin typeface="Century Gothic"/>
              </a:rPr>
              <a:t>01.01</a:t>
            </a:r>
            <a:endParaRPr lang="en-US" altLang="zh-CN" b="1" dirty="0">
              <a:solidFill>
                <a:srgbClr val="FFC000"/>
              </a:solidFill>
              <a:latin typeface="Century Gothic"/>
            </a:endParaRPr>
          </a:p>
        </p:txBody>
      </p:sp>
      <p:sp>
        <p:nvSpPr>
          <p:cNvPr id="42" name="矩形 41"/>
          <p:cNvSpPr/>
          <p:nvPr/>
        </p:nvSpPr>
        <p:spPr>
          <a:xfrm>
            <a:off x="3577944" y="5165451"/>
            <a:ext cx="776694" cy="412164"/>
          </a:xfrm>
          <a:prstGeom prst="rect">
            <a:avLst/>
          </a:prstGeom>
        </p:spPr>
        <p:txBody>
          <a:bodyPr wrap="square">
            <a:spAutoFit/>
          </a:bodyPr>
          <a:lstStyle/>
          <a:p>
            <a:pPr>
              <a:lnSpc>
                <a:spcPct val="130000"/>
              </a:lnSpc>
              <a:defRPr/>
            </a:pPr>
            <a:r>
              <a:rPr lang="en-US" altLang="zh-CN" b="1" dirty="0" smtClean="0">
                <a:solidFill>
                  <a:srgbClr val="FFC000"/>
                </a:solidFill>
                <a:latin typeface="Century Gothic"/>
              </a:rPr>
              <a:t>02.01</a:t>
            </a:r>
            <a:endParaRPr lang="en-US" altLang="zh-CN" b="1" dirty="0">
              <a:solidFill>
                <a:srgbClr val="FFC000"/>
              </a:solidFill>
              <a:latin typeface="Century Gothic"/>
            </a:endParaRPr>
          </a:p>
        </p:txBody>
      </p:sp>
      <p:sp>
        <p:nvSpPr>
          <p:cNvPr id="43" name="矩形 42"/>
          <p:cNvSpPr/>
          <p:nvPr/>
        </p:nvSpPr>
        <p:spPr>
          <a:xfrm>
            <a:off x="5212991" y="5165451"/>
            <a:ext cx="776694" cy="412164"/>
          </a:xfrm>
          <a:prstGeom prst="rect">
            <a:avLst/>
          </a:prstGeom>
        </p:spPr>
        <p:txBody>
          <a:bodyPr wrap="square">
            <a:spAutoFit/>
          </a:bodyPr>
          <a:lstStyle/>
          <a:p>
            <a:pPr>
              <a:lnSpc>
                <a:spcPct val="130000"/>
              </a:lnSpc>
              <a:defRPr/>
            </a:pPr>
            <a:r>
              <a:rPr lang="en-US" altLang="zh-CN" b="1" dirty="0" smtClean="0">
                <a:solidFill>
                  <a:srgbClr val="FFC000"/>
                </a:solidFill>
                <a:latin typeface="Century Gothic"/>
              </a:rPr>
              <a:t>03.15</a:t>
            </a:r>
            <a:endParaRPr lang="en-US" altLang="zh-CN" b="1" dirty="0">
              <a:solidFill>
                <a:srgbClr val="FFC000"/>
              </a:solidFill>
              <a:latin typeface="Century Gothic"/>
            </a:endParaRPr>
          </a:p>
        </p:txBody>
      </p:sp>
      <p:sp>
        <p:nvSpPr>
          <p:cNvPr id="44" name="矩形 43"/>
          <p:cNvSpPr/>
          <p:nvPr/>
        </p:nvSpPr>
        <p:spPr>
          <a:xfrm>
            <a:off x="6320926" y="5168835"/>
            <a:ext cx="776694" cy="412164"/>
          </a:xfrm>
          <a:prstGeom prst="rect">
            <a:avLst/>
          </a:prstGeom>
        </p:spPr>
        <p:txBody>
          <a:bodyPr wrap="square">
            <a:spAutoFit/>
          </a:bodyPr>
          <a:lstStyle/>
          <a:p>
            <a:pPr>
              <a:lnSpc>
                <a:spcPct val="130000"/>
              </a:lnSpc>
              <a:defRPr/>
            </a:pPr>
            <a:r>
              <a:rPr lang="en-US" altLang="zh-CN" b="1" dirty="0" smtClean="0">
                <a:solidFill>
                  <a:srgbClr val="FFC000"/>
                </a:solidFill>
                <a:latin typeface="Century Gothic"/>
              </a:rPr>
              <a:t>04.14</a:t>
            </a:r>
            <a:endParaRPr lang="en-US" altLang="zh-CN" b="1" dirty="0">
              <a:solidFill>
                <a:srgbClr val="FFC000"/>
              </a:solidFill>
              <a:latin typeface="Century Gothic"/>
            </a:endParaRPr>
          </a:p>
        </p:txBody>
      </p:sp>
      <p:sp>
        <p:nvSpPr>
          <p:cNvPr id="45" name="矩形 44"/>
          <p:cNvSpPr/>
          <p:nvPr/>
        </p:nvSpPr>
        <p:spPr>
          <a:xfrm>
            <a:off x="7376606" y="5165451"/>
            <a:ext cx="776694" cy="412164"/>
          </a:xfrm>
          <a:prstGeom prst="rect">
            <a:avLst/>
          </a:prstGeom>
        </p:spPr>
        <p:txBody>
          <a:bodyPr wrap="square">
            <a:spAutoFit/>
          </a:bodyPr>
          <a:lstStyle/>
          <a:p>
            <a:pPr>
              <a:lnSpc>
                <a:spcPct val="130000"/>
              </a:lnSpc>
              <a:defRPr/>
            </a:pPr>
            <a:r>
              <a:rPr lang="en-US" altLang="zh-CN" b="1" dirty="0" smtClean="0">
                <a:solidFill>
                  <a:srgbClr val="FFC000"/>
                </a:solidFill>
                <a:latin typeface="Century Gothic"/>
              </a:rPr>
              <a:t>05.14</a:t>
            </a:r>
            <a:endParaRPr lang="en-US" altLang="zh-CN" b="1" dirty="0">
              <a:solidFill>
                <a:srgbClr val="FFC000"/>
              </a:solidFill>
              <a:latin typeface="Century Gothic"/>
            </a:endParaRPr>
          </a:p>
        </p:txBody>
      </p:sp>
      <p:sp>
        <p:nvSpPr>
          <p:cNvPr id="46" name="矩形 45"/>
          <p:cNvSpPr/>
          <p:nvPr/>
        </p:nvSpPr>
        <p:spPr>
          <a:xfrm>
            <a:off x="8413625" y="5165451"/>
            <a:ext cx="776694" cy="412164"/>
          </a:xfrm>
          <a:prstGeom prst="rect">
            <a:avLst/>
          </a:prstGeom>
        </p:spPr>
        <p:txBody>
          <a:bodyPr wrap="square">
            <a:spAutoFit/>
          </a:bodyPr>
          <a:lstStyle/>
          <a:p>
            <a:pPr>
              <a:lnSpc>
                <a:spcPct val="130000"/>
              </a:lnSpc>
              <a:defRPr/>
            </a:pPr>
            <a:r>
              <a:rPr lang="en-US" altLang="zh-CN" b="1" dirty="0" smtClean="0">
                <a:solidFill>
                  <a:srgbClr val="FFC000"/>
                </a:solidFill>
                <a:latin typeface="Century Gothic"/>
              </a:rPr>
              <a:t>06.15</a:t>
            </a:r>
            <a:endParaRPr lang="en-US" altLang="zh-CN" b="1" dirty="0">
              <a:solidFill>
                <a:srgbClr val="FFC000"/>
              </a:solidFill>
              <a:latin typeface="Century Gothic"/>
            </a:endParaRPr>
          </a:p>
        </p:txBody>
      </p:sp>
      <p:sp>
        <p:nvSpPr>
          <p:cNvPr id="47" name="矩形 46"/>
          <p:cNvSpPr/>
          <p:nvPr/>
        </p:nvSpPr>
        <p:spPr>
          <a:xfrm>
            <a:off x="9071477" y="5165451"/>
            <a:ext cx="776694" cy="412164"/>
          </a:xfrm>
          <a:prstGeom prst="rect">
            <a:avLst/>
          </a:prstGeom>
        </p:spPr>
        <p:txBody>
          <a:bodyPr wrap="square">
            <a:spAutoFit/>
          </a:bodyPr>
          <a:lstStyle/>
          <a:p>
            <a:pPr>
              <a:lnSpc>
                <a:spcPct val="130000"/>
              </a:lnSpc>
              <a:defRPr/>
            </a:pPr>
            <a:r>
              <a:rPr lang="en-US" altLang="zh-CN" b="1" smtClean="0">
                <a:solidFill>
                  <a:srgbClr val="FFC000"/>
                </a:solidFill>
                <a:latin typeface="Century Gothic"/>
              </a:rPr>
              <a:t>07.01</a:t>
            </a:r>
            <a:endParaRPr lang="en-US" altLang="zh-CN" b="1" dirty="0">
              <a:solidFill>
                <a:srgbClr val="FFC000"/>
              </a:solidFill>
              <a:latin typeface="Century Gothic"/>
            </a:endParaRPr>
          </a:p>
        </p:txBody>
      </p:sp>
      <p:sp>
        <p:nvSpPr>
          <p:cNvPr id="48" name="矩形 47"/>
          <p:cNvSpPr/>
          <p:nvPr/>
        </p:nvSpPr>
        <p:spPr>
          <a:xfrm>
            <a:off x="10098474" y="5165451"/>
            <a:ext cx="776694" cy="412164"/>
          </a:xfrm>
          <a:prstGeom prst="rect">
            <a:avLst/>
          </a:prstGeom>
        </p:spPr>
        <p:txBody>
          <a:bodyPr wrap="square">
            <a:spAutoFit/>
          </a:bodyPr>
          <a:lstStyle/>
          <a:p>
            <a:pPr>
              <a:lnSpc>
                <a:spcPct val="130000"/>
              </a:lnSpc>
              <a:defRPr/>
            </a:pPr>
            <a:r>
              <a:rPr lang="en-US" altLang="zh-CN" b="1" dirty="0" smtClean="0">
                <a:solidFill>
                  <a:srgbClr val="FFC000"/>
                </a:solidFill>
                <a:latin typeface="Century Gothic"/>
              </a:rPr>
              <a:t>07.31</a:t>
            </a:r>
            <a:endParaRPr lang="en-US" altLang="zh-CN" b="1" dirty="0">
              <a:solidFill>
                <a:srgbClr val="FFC000"/>
              </a:solidFill>
              <a:latin typeface="Century Gothic"/>
            </a:endParaRPr>
          </a:p>
        </p:txBody>
      </p:sp>
      <p:sp>
        <p:nvSpPr>
          <p:cNvPr id="51" name="圆角矩形 50"/>
          <p:cNvSpPr/>
          <p:nvPr/>
        </p:nvSpPr>
        <p:spPr>
          <a:xfrm>
            <a:off x="7016606" y="5869242"/>
            <a:ext cx="720000" cy="432000"/>
          </a:xfrm>
          <a:prstGeom prst="roundRect">
            <a:avLst/>
          </a:prstGeom>
          <a:solidFill>
            <a:srgbClr val="FFC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 name="圆角矩形 51"/>
          <p:cNvSpPr/>
          <p:nvPr/>
        </p:nvSpPr>
        <p:spPr>
          <a:xfrm>
            <a:off x="2804689" y="5869242"/>
            <a:ext cx="720000" cy="432000"/>
          </a:xfrm>
          <a:prstGeom prst="roundRect">
            <a:avLst/>
          </a:prstGeom>
          <a:solidFill>
            <a:srgbClr val="00B0F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3" name="矩形 52"/>
          <p:cNvSpPr/>
          <p:nvPr/>
        </p:nvSpPr>
        <p:spPr>
          <a:xfrm>
            <a:off x="3610320" y="5788511"/>
            <a:ext cx="2834319" cy="518796"/>
          </a:xfrm>
          <a:prstGeom prst="rect">
            <a:avLst/>
          </a:prstGeom>
        </p:spPr>
        <p:txBody>
          <a:bodyPr wrap="square">
            <a:spAutoFit/>
          </a:bodyPr>
          <a:lstStyle/>
          <a:p>
            <a:pPr>
              <a:lnSpc>
                <a:spcPct val="130000"/>
              </a:lnSpc>
              <a:defRPr/>
            </a:pPr>
            <a:r>
              <a:rPr lang="en-US" altLang="zh-CN" sz="2400" b="1" dirty="0" smtClean="0">
                <a:solidFill>
                  <a:srgbClr val="FFC000"/>
                </a:solidFill>
                <a:latin typeface="Century Gothic"/>
              </a:rPr>
              <a:t>Feature</a:t>
            </a:r>
            <a:r>
              <a:rPr lang="zh-CN" altLang="en-US" sz="2400" b="1" dirty="0" smtClean="0">
                <a:solidFill>
                  <a:srgbClr val="FFC000"/>
                </a:solidFill>
                <a:latin typeface="Century Gothic"/>
              </a:rPr>
              <a:t> </a:t>
            </a:r>
            <a:r>
              <a:rPr lang="en-US" altLang="zh-CN" sz="2400" b="1" dirty="0" smtClean="0">
                <a:solidFill>
                  <a:srgbClr val="FFC000"/>
                </a:solidFill>
                <a:latin typeface="Century Gothic"/>
              </a:rPr>
              <a:t>Window</a:t>
            </a:r>
            <a:endParaRPr lang="en-US" altLang="zh-CN" sz="2400" b="1" dirty="0">
              <a:solidFill>
                <a:srgbClr val="FFC000"/>
              </a:solidFill>
              <a:latin typeface="Century Gothic"/>
            </a:endParaRPr>
          </a:p>
        </p:txBody>
      </p:sp>
      <p:sp>
        <p:nvSpPr>
          <p:cNvPr id="54" name="矩形 53"/>
          <p:cNvSpPr/>
          <p:nvPr/>
        </p:nvSpPr>
        <p:spPr>
          <a:xfrm>
            <a:off x="7789273" y="5825844"/>
            <a:ext cx="2834319" cy="518796"/>
          </a:xfrm>
          <a:prstGeom prst="rect">
            <a:avLst/>
          </a:prstGeom>
        </p:spPr>
        <p:txBody>
          <a:bodyPr wrap="square">
            <a:spAutoFit/>
          </a:bodyPr>
          <a:lstStyle/>
          <a:p>
            <a:pPr>
              <a:lnSpc>
                <a:spcPct val="130000"/>
              </a:lnSpc>
              <a:defRPr/>
            </a:pPr>
            <a:r>
              <a:rPr lang="en-US" altLang="zh-CN" sz="2400" b="1" dirty="0" smtClean="0">
                <a:solidFill>
                  <a:srgbClr val="FFC000"/>
                </a:solidFill>
                <a:latin typeface="Century Gothic"/>
              </a:rPr>
              <a:t>Label</a:t>
            </a:r>
            <a:r>
              <a:rPr lang="zh-CN" altLang="en-US" sz="2400" b="1" dirty="0" smtClean="0">
                <a:solidFill>
                  <a:srgbClr val="FFC000"/>
                </a:solidFill>
                <a:latin typeface="Century Gothic"/>
              </a:rPr>
              <a:t> </a:t>
            </a:r>
            <a:r>
              <a:rPr lang="en-US" altLang="zh-CN" sz="2400" b="1" dirty="0" smtClean="0">
                <a:solidFill>
                  <a:srgbClr val="FFC000"/>
                </a:solidFill>
                <a:latin typeface="Century Gothic"/>
              </a:rPr>
              <a:t>Window</a:t>
            </a:r>
            <a:endParaRPr lang="en-US" altLang="zh-CN" sz="2400" b="1" dirty="0">
              <a:solidFill>
                <a:srgbClr val="FFC00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4769515" y="3251095"/>
            <a:ext cx="2619632" cy="786027"/>
          </a:xfrm>
        </p:spPr>
        <p:txBody>
          <a:bodyPr/>
          <a:lstStyle/>
          <a:p>
            <a:r>
              <a:rPr lang="zh-CN" altLang="en-US" dirty="0" smtClean="0">
                <a:latin typeface="STXinwei" charset="-122"/>
                <a:ea typeface="STXinwei" charset="-122"/>
                <a:cs typeface="STXinwei" charset="-122"/>
              </a:rPr>
              <a:t>特征工程</a:t>
            </a:r>
            <a:endParaRPr lang="zh-CN" altLang="en-US" dirty="0">
              <a:latin typeface="STXinwei" charset="-122"/>
              <a:ea typeface="STXinwei" charset="-122"/>
              <a:cs typeface="STXinwei" charset="-122"/>
            </a:endParaRPr>
          </a:p>
        </p:txBody>
      </p:sp>
      <p:sp>
        <p:nvSpPr>
          <p:cNvPr id="3" name="文本框 2"/>
          <p:cNvSpPr txBox="1"/>
          <p:nvPr/>
        </p:nvSpPr>
        <p:spPr>
          <a:xfrm>
            <a:off x="5614988" y="1927656"/>
            <a:ext cx="928687" cy="1323439"/>
          </a:xfrm>
          <a:prstGeom prst="rect">
            <a:avLst/>
          </a:prstGeom>
          <a:noFill/>
        </p:spPr>
        <p:txBody>
          <a:bodyPr wrap="square" rtlCol="0">
            <a:spAutoFit/>
          </a:bodyPr>
          <a:lstStyle/>
          <a:p>
            <a:r>
              <a:rPr lang="en-US" altLang="zh-CN" sz="8000" b="1" dirty="0"/>
              <a:t>4</a:t>
            </a:r>
            <a:endParaRPr lang="zh-CN" altLang="en-US" sz="8000" b="1"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4294967295"/>
          </p:nvPr>
        </p:nvSpPr>
        <p:spPr>
          <a:xfrm>
            <a:off x="469556" y="768795"/>
            <a:ext cx="2498725" cy="419100"/>
          </a:xfrm>
        </p:spPr>
        <p:txBody>
          <a:bodyPr>
            <a:normAutofit fontScale="77500" lnSpcReduction="20000"/>
          </a:bodyPr>
          <a:lstStyle/>
          <a:p>
            <a:r>
              <a:rPr lang="zh-CN" altLang="en-US" sz="3200" dirty="0" smtClean="0">
                <a:latin typeface="STXinwei" charset="-122"/>
                <a:ea typeface="STXinwei" charset="-122"/>
                <a:cs typeface="STXinwei" charset="-122"/>
              </a:rPr>
              <a:t>特征工程</a:t>
            </a:r>
            <a:endParaRPr lang="zh-CN" altLang="en-US" sz="3200" dirty="0">
              <a:latin typeface="STXinwei" charset="-122"/>
              <a:ea typeface="STXinwei" charset="-122"/>
              <a:cs typeface="STXinwei" charset="-122"/>
            </a:endParaRPr>
          </a:p>
        </p:txBody>
      </p:sp>
      <p:sp>
        <p:nvSpPr>
          <p:cNvPr id="17" name="文本占位符 1"/>
          <p:cNvSpPr txBox="1"/>
          <p:nvPr/>
        </p:nvSpPr>
        <p:spPr>
          <a:xfrm>
            <a:off x="4062720" y="602108"/>
            <a:ext cx="3371883" cy="333375"/>
          </a:xfrm>
          <a:prstGeom prst="rect">
            <a:avLst/>
          </a:prstGeom>
        </p:spPr>
        <p:txBody>
          <a:bodyPr/>
          <a:lstStyle>
            <a:lvl1pPr marL="0" indent="0" algn="l" defTabSz="914400" rtl="0" eaLnBrk="1" latinLnBrk="0" hangingPunct="1">
              <a:lnSpc>
                <a:spcPct val="90000"/>
              </a:lnSpc>
              <a:spcBef>
                <a:spcPts val="1000"/>
              </a:spcBef>
              <a:buFont typeface="Arial" pitchFamily="34" charset="0"/>
              <a:buNone/>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r>
              <a:rPr lang="zh-CN" altLang="en-US" sz="2400" b="1" dirty="0" smtClean="0"/>
              <a:t> </a:t>
            </a:r>
            <a:endParaRPr lang="zh-CN" altLang="en-US" sz="2400" b="1" dirty="0"/>
          </a:p>
        </p:txBody>
      </p:sp>
      <p:grpSp>
        <p:nvGrpSpPr>
          <p:cNvPr id="12" name="Group 4"/>
          <p:cNvGrpSpPr/>
          <p:nvPr/>
        </p:nvGrpSpPr>
        <p:grpSpPr bwMode="auto">
          <a:xfrm>
            <a:off x="5781676" y="2345323"/>
            <a:ext cx="771525" cy="687388"/>
            <a:chOff x="2644" y="2841"/>
            <a:chExt cx="563" cy="529"/>
          </a:xfrm>
        </p:grpSpPr>
        <p:sp>
          <p:nvSpPr>
            <p:cNvPr id="63" name="AutoShape 5"/>
            <p:cNvSpPr>
              <a:spLocks noChangeArrowheads="1"/>
            </p:cNvSpPr>
            <p:nvPr/>
          </p:nvSpPr>
          <p:spPr bwMode="gray">
            <a:xfrm>
              <a:off x="2644" y="2932"/>
              <a:ext cx="563" cy="438"/>
            </a:xfrm>
            <a:prstGeom prst="diamond">
              <a:avLst/>
            </a:prstGeom>
            <a:solidFill>
              <a:srgbClr val="4D4D4D"/>
            </a:solidFill>
            <a:ln w="9525" algn="ctr">
              <a:miter lim="800000"/>
            </a:ln>
            <a:effectLst/>
            <a:scene3d>
              <a:camera prst="legacyObliqueBottom"/>
              <a:lightRig rig="legacyFlat2" dir="t"/>
            </a:scene3d>
            <a:sp3d extrusionH="163500" prstMaterial="legacyMatte">
              <a:bevelT w="13500" h="13500" prst="angle"/>
              <a:bevelB w="13500" h="13500" prst="angle"/>
              <a:extrusionClr>
                <a:srgbClr val="4D4D4D"/>
              </a:extrusionClr>
              <a:contourClr>
                <a:srgbClr val="4D4D4D"/>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64" name="AutoShape 6"/>
            <p:cNvSpPr>
              <a:spLocks noChangeArrowheads="1"/>
            </p:cNvSpPr>
            <p:nvPr/>
          </p:nvSpPr>
          <p:spPr bwMode="gray">
            <a:xfrm>
              <a:off x="2644" y="2888"/>
              <a:ext cx="563" cy="439"/>
            </a:xfrm>
            <a:prstGeom prst="diamond">
              <a:avLst/>
            </a:prstGeom>
            <a:solidFill>
              <a:srgbClr val="969696"/>
            </a:solidFill>
            <a:ln w="9525" algn="ctr">
              <a:miter lim="800000"/>
            </a:ln>
            <a:effectLst/>
            <a:scene3d>
              <a:camera prst="legacyObliqueBottom"/>
              <a:lightRig rig="legacyFlat2" dir="t"/>
            </a:scene3d>
            <a:sp3d extrusionH="163500" prstMaterial="legacyMatte">
              <a:bevelT w="13500" h="13500" prst="angle"/>
              <a:bevelB w="13500" h="13500" prst="angle"/>
              <a:extrusionClr>
                <a:srgbClr val="969696"/>
              </a:extrusionClr>
              <a:contourClr>
                <a:srgbClr val="969696"/>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65" name="AutoShape 7"/>
            <p:cNvSpPr>
              <a:spLocks noChangeArrowheads="1"/>
            </p:cNvSpPr>
            <p:nvPr/>
          </p:nvSpPr>
          <p:spPr bwMode="gray">
            <a:xfrm>
              <a:off x="2644" y="2841"/>
              <a:ext cx="563" cy="438"/>
            </a:xfrm>
            <a:prstGeom prst="diamond">
              <a:avLst/>
            </a:prstGeom>
            <a:gradFill rotWithShape="1">
              <a:gsLst>
                <a:gs pos="0">
                  <a:srgbClr val="B2B2B2"/>
                </a:gs>
                <a:gs pos="100000">
                  <a:srgbClr val="B2B2B2">
                    <a:gamma/>
                    <a:shade val="96078"/>
                    <a:invGamma/>
                  </a:srgbClr>
                </a:gs>
              </a:gsLst>
              <a:lin ang="5400000" scaled="1"/>
            </a:gradFill>
            <a:ln w="9525" algn="ctr">
              <a:miter lim="800000"/>
            </a:ln>
            <a:effectLst/>
            <a:scene3d>
              <a:camera prst="legacyObliqueBottom"/>
              <a:lightRig rig="legacyFlat2" dir="t"/>
            </a:scene3d>
            <a:sp3d extrusionH="163500" prstMaterial="legacyMatte">
              <a:bevelT w="13500" h="13500" prst="angle"/>
              <a:bevelB w="13500" h="13500" prst="angle"/>
              <a:extrusionClr>
                <a:srgbClr val="B2B2B2"/>
              </a:extrusionClr>
              <a:contourClr>
                <a:srgbClr val="B2B2B2"/>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grpSp>
      <p:grpSp>
        <p:nvGrpSpPr>
          <p:cNvPr id="13" name="Group 8"/>
          <p:cNvGrpSpPr/>
          <p:nvPr/>
        </p:nvGrpSpPr>
        <p:grpSpPr bwMode="auto">
          <a:xfrm>
            <a:off x="6188076" y="1923826"/>
            <a:ext cx="2386013" cy="2095500"/>
            <a:chOff x="2897" y="845"/>
            <a:chExt cx="1743" cy="1611"/>
          </a:xfrm>
        </p:grpSpPr>
        <p:sp>
          <p:nvSpPr>
            <p:cNvPr id="60" name="AutoShape 9"/>
            <p:cNvSpPr>
              <a:spLocks noChangeArrowheads="1"/>
            </p:cNvSpPr>
            <p:nvPr/>
          </p:nvSpPr>
          <p:spPr bwMode="gray">
            <a:xfrm>
              <a:off x="2897" y="1109"/>
              <a:ext cx="1731" cy="1347"/>
            </a:xfrm>
            <a:prstGeom prst="diamond">
              <a:avLst/>
            </a:prstGeom>
            <a:solidFill>
              <a:srgbClr val="FFFFCC"/>
            </a:solidFill>
            <a:ln w="9525" algn="ctr">
              <a:miter lim="800000"/>
            </a:ln>
            <a:effectLst/>
            <a:scene3d>
              <a:camera prst="legacyObliqueBottom"/>
              <a:lightRig rig="legacyFlat2" dir="t"/>
            </a:scene3d>
            <a:sp3d extrusionH="227000" prstMaterial="legacyMatte">
              <a:bevelT w="13500" h="13500" prst="angle"/>
              <a:bevelB w="13500" h="13500" prst="angle"/>
              <a:extrusionClr>
                <a:srgbClr val="FFFFCC"/>
              </a:extrusionClr>
              <a:contourClr>
                <a:srgbClr val="FFFFCC"/>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61" name="AutoShape 10"/>
            <p:cNvSpPr>
              <a:spLocks noChangeArrowheads="1"/>
            </p:cNvSpPr>
            <p:nvPr/>
          </p:nvSpPr>
          <p:spPr bwMode="gray">
            <a:xfrm>
              <a:off x="2898" y="966"/>
              <a:ext cx="1731" cy="1347"/>
            </a:xfrm>
            <a:prstGeom prst="diamond">
              <a:avLst/>
            </a:prstGeom>
            <a:solidFill>
              <a:srgbClr val="FFCC66"/>
            </a:solidFill>
            <a:ln w="9525" algn="ctr">
              <a:miter lim="800000"/>
            </a:ln>
            <a:effectLst/>
            <a:scene3d>
              <a:camera prst="legacyObliqueBottom"/>
              <a:lightRig rig="legacyFlat2" dir="t"/>
            </a:scene3d>
            <a:sp3d extrusionH="227000" prstMaterial="legacyMatte">
              <a:bevelT w="13500" h="13500" prst="angle"/>
              <a:bevelB w="13500" h="13500" prst="angle"/>
              <a:extrusionClr>
                <a:srgbClr val="FFCC66"/>
              </a:extrusionClr>
              <a:contourClr>
                <a:srgbClr val="FFCC66"/>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62" name="AutoShape 11"/>
            <p:cNvSpPr>
              <a:spLocks noChangeArrowheads="1"/>
            </p:cNvSpPr>
            <p:nvPr/>
          </p:nvSpPr>
          <p:spPr bwMode="gray">
            <a:xfrm>
              <a:off x="2909" y="845"/>
              <a:ext cx="1731" cy="1347"/>
            </a:xfrm>
            <a:prstGeom prst="diamond">
              <a:avLst/>
            </a:prstGeom>
            <a:gradFill rotWithShape="1">
              <a:gsLst>
                <a:gs pos="0">
                  <a:srgbClr val="FF9900">
                    <a:gamma/>
                    <a:shade val="66275"/>
                    <a:invGamma/>
                  </a:srgbClr>
                </a:gs>
                <a:gs pos="100000">
                  <a:srgbClr val="FF9900"/>
                </a:gs>
              </a:gsLst>
              <a:lin ang="5400000" scaled="1"/>
            </a:gradFill>
            <a:ln w="9525" algn="ctr">
              <a:miter lim="800000"/>
            </a:ln>
            <a:effectLst/>
            <a:scene3d>
              <a:camera prst="legacyObliqueBottom"/>
              <a:lightRig rig="legacyFlat2" dir="t"/>
            </a:scene3d>
            <a:sp3d extrusionH="227000" prstMaterial="legacyMatte">
              <a:bevelT w="13500" h="13500" prst="angle"/>
              <a:bevelB w="13500" h="13500" prst="angle"/>
              <a:extrusionClr>
                <a:srgbClr val="FF9900"/>
              </a:extrusionClr>
              <a:contourClr>
                <a:srgbClr val="FF9900"/>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grpSp>
      <p:grpSp>
        <p:nvGrpSpPr>
          <p:cNvPr id="14" name="Group 12"/>
          <p:cNvGrpSpPr/>
          <p:nvPr/>
        </p:nvGrpSpPr>
        <p:grpSpPr bwMode="auto">
          <a:xfrm>
            <a:off x="3824288" y="1917476"/>
            <a:ext cx="2386013" cy="2082800"/>
            <a:chOff x="1179" y="849"/>
            <a:chExt cx="1743" cy="1601"/>
          </a:xfrm>
        </p:grpSpPr>
        <p:sp>
          <p:nvSpPr>
            <p:cNvPr id="57" name="AutoShape 13"/>
            <p:cNvSpPr>
              <a:spLocks noChangeArrowheads="1"/>
            </p:cNvSpPr>
            <p:nvPr/>
          </p:nvSpPr>
          <p:spPr bwMode="gray">
            <a:xfrm>
              <a:off x="1179" y="1103"/>
              <a:ext cx="1731" cy="1347"/>
            </a:xfrm>
            <a:prstGeom prst="diamond">
              <a:avLst/>
            </a:prstGeom>
            <a:solidFill>
              <a:srgbClr val="CCECFF"/>
            </a:solidFill>
            <a:ln w="9525" algn="ctr">
              <a:miter lim="800000"/>
            </a:ln>
            <a:effectLst/>
            <a:scene3d>
              <a:camera prst="legacyObliqueBottom"/>
              <a:lightRig rig="legacyFlat2" dir="t"/>
            </a:scene3d>
            <a:sp3d extrusionH="227000" prstMaterial="legacyMatte">
              <a:bevelT w="13500" h="13500" prst="angle"/>
              <a:bevelB w="13500" h="13500" prst="angle"/>
              <a:extrusionClr>
                <a:srgbClr val="CCECFF"/>
              </a:extrusionClr>
              <a:contourClr>
                <a:srgbClr val="CCECFF"/>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58" name="AutoShape 14"/>
            <p:cNvSpPr>
              <a:spLocks noChangeArrowheads="1"/>
            </p:cNvSpPr>
            <p:nvPr/>
          </p:nvSpPr>
          <p:spPr bwMode="gray">
            <a:xfrm>
              <a:off x="1180" y="970"/>
              <a:ext cx="1731" cy="1347"/>
            </a:xfrm>
            <a:prstGeom prst="diamond">
              <a:avLst/>
            </a:prstGeom>
            <a:solidFill>
              <a:srgbClr val="CC99FF"/>
            </a:solidFill>
            <a:ln w="9525" algn="ctr">
              <a:miter lim="800000"/>
            </a:ln>
            <a:effectLst/>
            <a:scene3d>
              <a:camera prst="legacyObliqueBottom"/>
              <a:lightRig rig="legacyFlat2" dir="t"/>
            </a:scene3d>
            <a:sp3d extrusionH="227000" prstMaterial="legacyMatte">
              <a:bevelT w="13500" h="13500" prst="angle"/>
              <a:bevelB w="13500" h="13500" prst="angle"/>
              <a:extrusionClr>
                <a:srgbClr val="CC99FF"/>
              </a:extrusionClr>
              <a:contourClr>
                <a:srgbClr val="CC99FF"/>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59" name="AutoShape 15"/>
            <p:cNvSpPr>
              <a:spLocks noChangeArrowheads="1"/>
            </p:cNvSpPr>
            <p:nvPr/>
          </p:nvSpPr>
          <p:spPr bwMode="gray">
            <a:xfrm>
              <a:off x="1191" y="849"/>
              <a:ext cx="1731" cy="1347"/>
            </a:xfrm>
            <a:prstGeom prst="diamond">
              <a:avLst/>
            </a:prstGeom>
            <a:solidFill>
              <a:srgbClr val="FFFF00"/>
            </a:solidFill>
            <a:ln w="9525" algn="ctr">
              <a:miter lim="800000"/>
            </a:ln>
            <a:effectLst/>
            <a:scene3d>
              <a:camera prst="legacyObliqueBottom"/>
              <a:lightRig rig="legacyFlat2" dir="t"/>
            </a:scene3d>
            <a:sp3d extrusionH="227000" prstMaterial="legacyMatte">
              <a:bevelT w="13500" h="13500" prst="angle"/>
              <a:bevelB w="13500" h="13500" prst="angle"/>
              <a:extrusionClr>
                <a:srgbClr val="666699"/>
              </a:extrusionClr>
              <a:contourClr>
                <a:srgbClr val="666699"/>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grpSp>
      <p:sp>
        <p:nvSpPr>
          <p:cNvPr id="15" name="Rectangle 16"/>
          <p:cNvSpPr>
            <a:spLocks noChangeArrowheads="1"/>
          </p:cNvSpPr>
          <p:nvPr/>
        </p:nvSpPr>
        <p:spPr bwMode="gray">
          <a:xfrm>
            <a:off x="4443810" y="2725934"/>
            <a:ext cx="110799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zh-CN" altLang="en-US" b="1" dirty="0" smtClean="0">
                <a:latin typeface="STXinwei" charset="-122"/>
                <a:ea typeface="STXinwei" charset="-122"/>
                <a:cs typeface="STXinwei" charset="-122"/>
                <a:sym typeface="+mn-ea"/>
              </a:rPr>
              <a:t>用户特征</a:t>
            </a:r>
            <a:endParaRPr lang="zh-CN" altLang="en-US" b="1" dirty="0">
              <a:latin typeface="STXinwei" charset="-122"/>
              <a:ea typeface="STXinwei" charset="-122"/>
              <a:cs typeface="STXinwei" charset="-122"/>
            </a:endParaRPr>
          </a:p>
        </p:txBody>
      </p:sp>
      <p:sp>
        <p:nvSpPr>
          <p:cNvPr id="16" name="Rectangle 17"/>
          <p:cNvSpPr>
            <a:spLocks noChangeArrowheads="1"/>
          </p:cNvSpPr>
          <p:nvPr/>
        </p:nvSpPr>
        <p:spPr bwMode="gray">
          <a:xfrm>
            <a:off x="6816736" y="2725934"/>
            <a:ext cx="110799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zh-CN" altLang="en-US" b="1" dirty="0" smtClean="0">
                <a:latin typeface="STXinwei" charset="-122"/>
                <a:ea typeface="STXinwei" charset="-122"/>
                <a:cs typeface="STXinwei" charset="-122"/>
                <a:sym typeface="+mn-ea"/>
              </a:rPr>
              <a:t>商户特征</a:t>
            </a:r>
            <a:endParaRPr lang="zh-CN" altLang="en-US" b="1" dirty="0">
              <a:latin typeface="STXinwei" charset="-122"/>
              <a:ea typeface="STXinwei" charset="-122"/>
              <a:cs typeface="STXinwei" charset="-122"/>
            </a:endParaRPr>
          </a:p>
        </p:txBody>
      </p:sp>
      <p:sp>
        <p:nvSpPr>
          <p:cNvPr id="20" name="Oval 19"/>
          <p:cNvSpPr>
            <a:spLocks noChangeArrowheads="1"/>
          </p:cNvSpPr>
          <p:nvPr/>
        </p:nvSpPr>
        <p:spPr bwMode="gray">
          <a:xfrm>
            <a:off x="4780321" y="2268734"/>
            <a:ext cx="481013" cy="458788"/>
          </a:xfrm>
          <a:prstGeom prst="ellipse">
            <a:avLst/>
          </a:prstGeom>
          <a:solidFill>
            <a:srgbClr val="CCCCFF"/>
          </a:soli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1" name="Text Box 20"/>
          <p:cNvSpPr txBox="1">
            <a:spLocks noChangeArrowheads="1"/>
          </p:cNvSpPr>
          <p:nvPr/>
        </p:nvSpPr>
        <p:spPr bwMode="gray">
          <a:xfrm>
            <a:off x="4820008" y="2247676"/>
            <a:ext cx="4048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dirty="0" smtClean="0">
                <a:solidFill>
                  <a:srgbClr val="5F5F5F"/>
                </a:solidFill>
                <a:ea typeface="宋体" pitchFamily="2" charset="-122"/>
              </a:rPr>
              <a:t>A</a:t>
            </a:r>
            <a:endParaRPr lang="en-US" altLang="zh-CN" sz="2400" b="1" dirty="0">
              <a:solidFill>
                <a:srgbClr val="5F5F5F"/>
              </a:solidFill>
              <a:ea typeface="宋体" pitchFamily="2" charset="-122"/>
            </a:endParaRPr>
          </a:p>
        </p:txBody>
      </p:sp>
      <p:grpSp>
        <p:nvGrpSpPr>
          <p:cNvPr id="69" name="Group 12"/>
          <p:cNvGrpSpPr/>
          <p:nvPr/>
        </p:nvGrpSpPr>
        <p:grpSpPr bwMode="auto">
          <a:xfrm>
            <a:off x="5003395" y="2835248"/>
            <a:ext cx="2386013" cy="2082800"/>
            <a:chOff x="1179" y="849"/>
            <a:chExt cx="1743" cy="1601"/>
          </a:xfrm>
          <a:solidFill>
            <a:schemeClr val="accent5">
              <a:lumMod val="75000"/>
            </a:schemeClr>
          </a:solidFill>
        </p:grpSpPr>
        <p:sp>
          <p:nvSpPr>
            <p:cNvPr id="70" name="AutoShape 13"/>
            <p:cNvSpPr>
              <a:spLocks noChangeArrowheads="1"/>
            </p:cNvSpPr>
            <p:nvPr/>
          </p:nvSpPr>
          <p:spPr bwMode="gray">
            <a:xfrm>
              <a:off x="1179" y="1103"/>
              <a:ext cx="1731" cy="1347"/>
            </a:xfrm>
            <a:prstGeom prst="diamond">
              <a:avLst/>
            </a:prstGeom>
            <a:grpFill/>
            <a:ln w="9525" algn="ctr">
              <a:miter lim="800000"/>
            </a:ln>
            <a:effectLst/>
            <a:scene3d>
              <a:camera prst="legacyObliqueBottom"/>
              <a:lightRig rig="legacyFlat2" dir="t"/>
            </a:scene3d>
            <a:sp3d extrusionH="227000" prstMaterial="legacyMatte">
              <a:bevelT w="13500" h="13500" prst="angle"/>
              <a:bevelB w="13500" h="13500" prst="angle"/>
              <a:extrusionClr>
                <a:srgbClr val="CCECFF"/>
              </a:extrusionClr>
              <a:contourClr>
                <a:srgbClr val="CCECFF"/>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solidFill>
                  <a:srgbClr val="002060"/>
                </a:solidFill>
              </a:endParaRPr>
            </a:p>
          </p:txBody>
        </p:sp>
        <p:sp>
          <p:nvSpPr>
            <p:cNvPr id="71" name="AutoShape 14"/>
            <p:cNvSpPr>
              <a:spLocks noChangeArrowheads="1"/>
            </p:cNvSpPr>
            <p:nvPr/>
          </p:nvSpPr>
          <p:spPr bwMode="gray">
            <a:xfrm>
              <a:off x="1180" y="970"/>
              <a:ext cx="1731" cy="1347"/>
            </a:xfrm>
            <a:prstGeom prst="diamond">
              <a:avLst/>
            </a:prstGeom>
            <a:grpFill/>
            <a:ln w="9525" algn="ctr">
              <a:miter lim="800000"/>
            </a:ln>
            <a:effectLst/>
            <a:scene3d>
              <a:camera prst="legacyObliqueBottom"/>
              <a:lightRig rig="legacyFlat2" dir="t"/>
            </a:scene3d>
            <a:sp3d extrusionH="227000" prstMaterial="legacyMatte">
              <a:bevelT w="13500" h="13500" prst="angle"/>
              <a:bevelB w="13500" h="13500" prst="angle"/>
              <a:extrusionClr>
                <a:srgbClr val="CC99FF"/>
              </a:extrusionClr>
              <a:contourClr>
                <a:srgbClr val="CC99FF"/>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solidFill>
                  <a:srgbClr val="002060"/>
                </a:solidFill>
              </a:endParaRPr>
            </a:p>
          </p:txBody>
        </p:sp>
        <p:sp>
          <p:nvSpPr>
            <p:cNvPr id="72" name="AutoShape 15"/>
            <p:cNvSpPr>
              <a:spLocks noChangeArrowheads="1"/>
            </p:cNvSpPr>
            <p:nvPr/>
          </p:nvSpPr>
          <p:spPr bwMode="gray">
            <a:xfrm>
              <a:off x="1191" y="849"/>
              <a:ext cx="1731" cy="1347"/>
            </a:xfrm>
            <a:prstGeom prst="diamond">
              <a:avLst/>
            </a:prstGeom>
            <a:grpFill/>
            <a:ln w="9525" algn="ctr">
              <a:miter lim="800000"/>
            </a:ln>
            <a:effectLst/>
            <a:scene3d>
              <a:camera prst="legacyObliqueBottom"/>
              <a:lightRig rig="legacyFlat2" dir="t"/>
            </a:scene3d>
            <a:sp3d extrusionH="227000" prstMaterial="legacyMatte">
              <a:bevelT w="13500" h="13500" prst="angle"/>
              <a:bevelB w="13500" h="13500" prst="angle"/>
              <a:extrusionClr>
                <a:srgbClr val="666699"/>
              </a:extrusionClr>
              <a:contourClr>
                <a:srgbClr val="666699"/>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solidFill>
                  <a:srgbClr val="002060"/>
                </a:solidFill>
              </a:endParaRPr>
            </a:p>
          </p:txBody>
        </p:sp>
      </p:grpSp>
      <p:sp>
        <p:nvSpPr>
          <p:cNvPr id="22" name="Oval 21"/>
          <p:cNvSpPr>
            <a:spLocks noChangeArrowheads="1"/>
          </p:cNvSpPr>
          <p:nvPr/>
        </p:nvSpPr>
        <p:spPr bwMode="gray">
          <a:xfrm>
            <a:off x="7161182" y="2268734"/>
            <a:ext cx="482600" cy="458788"/>
          </a:xfrm>
          <a:prstGeom prst="ellipse">
            <a:avLst/>
          </a:prstGeom>
          <a:solidFill>
            <a:srgbClr val="FFCC99"/>
          </a:soli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6" name="Text Box 22"/>
          <p:cNvSpPr txBox="1">
            <a:spLocks noChangeArrowheads="1"/>
          </p:cNvSpPr>
          <p:nvPr/>
        </p:nvSpPr>
        <p:spPr bwMode="gray">
          <a:xfrm>
            <a:off x="7205632" y="2269512"/>
            <a:ext cx="4048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dirty="0">
                <a:solidFill>
                  <a:srgbClr val="5F5F5F"/>
                </a:solidFill>
                <a:ea typeface="宋体" pitchFamily="2" charset="-122"/>
              </a:rPr>
              <a:t>B</a:t>
            </a:r>
          </a:p>
        </p:txBody>
      </p:sp>
      <p:grpSp>
        <p:nvGrpSpPr>
          <p:cNvPr id="27" name="Group 23"/>
          <p:cNvGrpSpPr/>
          <p:nvPr/>
        </p:nvGrpSpPr>
        <p:grpSpPr bwMode="auto">
          <a:xfrm>
            <a:off x="7424349" y="3505723"/>
            <a:ext cx="771525" cy="688975"/>
            <a:chOff x="2644" y="2841"/>
            <a:chExt cx="563" cy="529"/>
          </a:xfrm>
        </p:grpSpPr>
        <p:sp>
          <p:nvSpPr>
            <p:cNvPr id="54" name="AutoShape 24"/>
            <p:cNvSpPr>
              <a:spLocks noChangeArrowheads="1"/>
            </p:cNvSpPr>
            <p:nvPr/>
          </p:nvSpPr>
          <p:spPr bwMode="gray">
            <a:xfrm>
              <a:off x="2644" y="2932"/>
              <a:ext cx="563" cy="438"/>
            </a:xfrm>
            <a:prstGeom prst="diamond">
              <a:avLst/>
            </a:prstGeom>
            <a:solidFill>
              <a:srgbClr val="4D4D4D"/>
            </a:solidFill>
            <a:ln w="9525" algn="ctr">
              <a:miter lim="800000"/>
            </a:ln>
            <a:effectLst/>
            <a:scene3d>
              <a:camera prst="legacyObliqueBottom"/>
              <a:lightRig rig="legacyFlat2" dir="t"/>
            </a:scene3d>
            <a:sp3d extrusionH="163500" prstMaterial="legacyMatte">
              <a:bevelT w="13500" h="13500" prst="angle"/>
              <a:bevelB w="13500" h="13500" prst="angle"/>
              <a:extrusionClr>
                <a:srgbClr val="4D4D4D"/>
              </a:extrusionClr>
              <a:contourClr>
                <a:srgbClr val="4D4D4D"/>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55" name="AutoShape 25"/>
            <p:cNvSpPr>
              <a:spLocks noChangeArrowheads="1"/>
            </p:cNvSpPr>
            <p:nvPr/>
          </p:nvSpPr>
          <p:spPr bwMode="gray">
            <a:xfrm>
              <a:off x="2644" y="2888"/>
              <a:ext cx="563" cy="439"/>
            </a:xfrm>
            <a:prstGeom prst="diamond">
              <a:avLst/>
            </a:prstGeom>
            <a:solidFill>
              <a:srgbClr val="969696"/>
            </a:solidFill>
            <a:ln w="9525" algn="ctr">
              <a:miter lim="800000"/>
            </a:ln>
            <a:effectLst/>
            <a:scene3d>
              <a:camera prst="legacyObliqueBottom"/>
              <a:lightRig rig="legacyFlat2" dir="t"/>
            </a:scene3d>
            <a:sp3d extrusionH="163500" prstMaterial="legacyMatte">
              <a:bevelT w="13500" h="13500" prst="angle"/>
              <a:bevelB w="13500" h="13500" prst="angle"/>
              <a:extrusionClr>
                <a:srgbClr val="969696"/>
              </a:extrusionClr>
              <a:contourClr>
                <a:srgbClr val="969696"/>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56" name="AutoShape 26"/>
            <p:cNvSpPr>
              <a:spLocks noChangeArrowheads="1"/>
            </p:cNvSpPr>
            <p:nvPr/>
          </p:nvSpPr>
          <p:spPr bwMode="gray">
            <a:xfrm>
              <a:off x="2644" y="2841"/>
              <a:ext cx="563" cy="438"/>
            </a:xfrm>
            <a:prstGeom prst="diamond">
              <a:avLst/>
            </a:prstGeom>
            <a:gradFill rotWithShape="1">
              <a:gsLst>
                <a:gs pos="0">
                  <a:srgbClr val="B2B2B2"/>
                </a:gs>
                <a:gs pos="100000">
                  <a:srgbClr val="B2B2B2">
                    <a:gamma/>
                    <a:tint val="93725"/>
                    <a:invGamma/>
                  </a:srgbClr>
                </a:gs>
              </a:gsLst>
              <a:lin ang="5400000" scaled="1"/>
            </a:gradFill>
            <a:ln w="9525" algn="ctr">
              <a:miter lim="800000"/>
            </a:ln>
            <a:effectLst/>
            <a:scene3d>
              <a:camera prst="legacyObliqueBottom"/>
              <a:lightRig rig="legacyFlat2" dir="t"/>
            </a:scene3d>
            <a:sp3d extrusionH="163500" prstMaterial="legacyMatte">
              <a:bevelT w="13500" h="13500" prst="angle"/>
              <a:bevelB w="13500" h="13500" prst="angle"/>
              <a:extrusionClr>
                <a:srgbClr val="B2B2B2"/>
              </a:extrusionClr>
              <a:contourClr>
                <a:srgbClr val="B2B2B2"/>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grpSp>
      <p:grpSp>
        <p:nvGrpSpPr>
          <p:cNvPr id="28" name="Group 27"/>
          <p:cNvGrpSpPr/>
          <p:nvPr/>
        </p:nvGrpSpPr>
        <p:grpSpPr bwMode="auto">
          <a:xfrm>
            <a:off x="6225398" y="3745015"/>
            <a:ext cx="2386013" cy="2089150"/>
            <a:chOff x="2916" y="2200"/>
            <a:chExt cx="1743" cy="1605"/>
          </a:xfrm>
        </p:grpSpPr>
        <p:sp>
          <p:nvSpPr>
            <p:cNvPr id="51" name="AutoShape 28"/>
            <p:cNvSpPr>
              <a:spLocks noChangeArrowheads="1"/>
            </p:cNvSpPr>
            <p:nvPr/>
          </p:nvSpPr>
          <p:spPr bwMode="gray">
            <a:xfrm>
              <a:off x="2916" y="2458"/>
              <a:ext cx="1731" cy="1347"/>
            </a:xfrm>
            <a:prstGeom prst="diamond">
              <a:avLst/>
            </a:prstGeom>
            <a:solidFill>
              <a:srgbClr val="CCFFFF"/>
            </a:solidFill>
            <a:ln w="9525" algn="ctr">
              <a:miter lim="800000"/>
            </a:ln>
            <a:effectLst/>
            <a:scene3d>
              <a:camera prst="legacyObliqueBottom"/>
              <a:lightRig rig="legacyFlat2" dir="t"/>
            </a:scene3d>
            <a:sp3d extrusionH="227000" prstMaterial="legacyMatte">
              <a:bevelT w="13500" h="13500" prst="angle"/>
              <a:bevelB w="13500" h="13500" prst="angle"/>
              <a:extrusionClr>
                <a:srgbClr val="CCFFFF"/>
              </a:extrusionClr>
              <a:contourClr>
                <a:srgbClr val="CCFFFF"/>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52" name="AutoShape 29"/>
            <p:cNvSpPr>
              <a:spLocks noChangeArrowheads="1"/>
            </p:cNvSpPr>
            <p:nvPr/>
          </p:nvSpPr>
          <p:spPr bwMode="gray">
            <a:xfrm>
              <a:off x="2917" y="2328"/>
              <a:ext cx="1731" cy="1347"/>
            </a:xfrm>
            <a:prstGeom prst="diamond">
              <a:avLst/>
            </a:prstGeom>
            <a:solidFill>
              <a:srgbClr val="33CCFF"/>
            </a:solidFill>
            <a:ln w="9525" algn="ctr">
              <a:miter lim="800000"/>
            </a:ln>
            <a:effectLst/>
            <a:scene3d>
              <a:camera prst="legacyObliqueBottom"/>
              <a:lightRig rig="legacyFlat2" dir="t"/>
            </a:scene3d>
            <a:sp3d extrusionH="227000" prstMaterial="legacyMatte">
              <a:bevelT w="13500" h="13500" prst="angle"/>
              <a:bevelB w="13500" h="13500" prst="angle"/>
              <a:extrusionClr>
                <a:srgbClr val="33CCFF"/>
              </a:extrusionClr>
              <a:contourClr>
                <a:srgbClr val="33CCFF"/>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53" name="AutoShape 30"/>
            <p:cNvSpPr>
              <a:spLocks noChangeArrowheads="1"/>
            </p:cNvSpPr>
            <p:nvPr/>
          </p:nvSpPr>
          <p:spPr bwMode="gray">
            <a:xfrm>
              <a:off x="2928" y="2200"/>
              <a:ext cx="1731" cy="1347"/>
            </a:xfrm>
            <a:prstGeom prst="diamond">
              <a:avLst/>
            </a:prstGeom>
            <a:gradFill rotWithShape="1">
              <a:gsLst>
                <a:gs pos="0">
                  <a:srgbClr val="0099CC">
                    <a:gamma/>
                    <a:shade val="66275"/>
                    <a:invGamma/>
                  </a:srgbClr>
                </a:gs>
                <a:gs pos="100000">
                  <a:srgbClr val="0099CC"/>
                </a:gs>
              </a:gsLst>
              <a:lin ang="5400000" scaled="1"/>
            </a:gradFill>
            <a:ln w="9525" algn="ctr">
              <a:miter lim="800000"/>
            </a:ln>
            <a:effectLst/>
            <a:scene3d>
              <a:camera prst="legacyObliqueBottom"/>
              <a:lightRig rig="legacyFlat2" dir="t"/>
            </a:scene3d>
            <a:sp3d extrusionH="227000" prstMaterial="legacyMatte">
              <a:bevelT w="13500" h="13500" prst="angle"/>
              <a:bevelB w="13500" h="13500" prst="angle"/>
              <a:extrusionClr>
                <a:srgbClr val="0099CC"/>
              </a:extrusionClr>
              <a:contourClr>
                <a:srgbClr val="0099CC"/>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grpSp>
      <p:sp>
        <p:nvSpPr>
          <p:cNvPr id="29" name="Rectangle 31"/>
          <p:cNvSpPr>
            <a:spLocks noChangeArrowheads="1"/>
          </p:cNvSpPr>
          <p:nvPr/>
        </p:nvSpPr>
        <p:spPr bwMode="gray">
          <a:xfrm>
            <a:off x="6724744" y="4615774"/>
            <a:ext cx="133882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zh-CN" altLang="en-US" b="1" dirty="0" smtClean="0">
                <a:latin typeface="STXinwei" charset="-122"/>
                <a:ea typeface="STXinwei" charset="-122"/>
                <a:cs typeface="STXinwei" charset="-122"/>
              </a:rPr>
              <a:t>优惠券特征</a:t>
            </a:r>
            <a:endParaRPr lang="zh-CN" altLang="en-US" b="1" dirty="0">
              <a:latin typeface="STXinwei" charset="-122"/>
              <a:ea typeface="STXinwei" charset="-122"/>
              <a:cs typeface="STXinwei" charset="-122"/>
            </a:endParaRPr>
          </a:p>
        </p:txBody>
      </p:sp>
      <p:sp>
        <p:nvSpPr>
          <p:cNvPr id="30" name="Oval 32"/>
          <p:cNvSpPr>
            <a:spLocks noChangeArrowheads="1"/>
          </p:cNvSpPr>
          <p:nvPr/>
        </p:nvSpPr>
        <p:spPr bwMode="gray">
          <a:xfrm>
            <a:off x="7167143" y="4137937"/>
            <a:ext cx="481013" cy="458788"/>
          </a:xfrm>
          <a:prstGeom prst="ellipse">
            <a:avLst/>
          </a:prstGeom>
          <a:solidFill>
            <a:srgbClr val="CCFFFF">
              <a:alpha val="80000"/>
            </a:srgbClr>
          </a:soli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1" name="Text Box 33"/>
          <p:cNvSpPr txBox="1">
            <a:spLocks noChangeArrowheads="1"/>
          </p:cNvSpPr>
          <p:nvPr/>
        </p:nvSpPr>
        <p:spPr bwMode="gray">
          <a:xfrm>
            <a:off x="7219530" y="4140302"/>
            <a:ext cx="4048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a:solidFill>
                  <a:srgbClr val="5F5F5F"/>
                </a:solidFill>
                <a:ea typeface="宋体" pitchFamily="2" charset="-122"/>
              </a:rPr>
              <a:t>D</a:t>
            </a:r>
          </a:p>
        </p:txBody>
      </p:sp>
      <p:grpSp>
        <p:nvGrpSpPr>
          <p:cNvPr id="32" name="Group 34"/>
          <p:cNvGrpSpPr/>
          <p:nvPr/>
        </p:nvGrpSpPr>
        <p:grpSpPr bwMode="auto">
          <a:xfrm>
            <a:off x="4248151" y="3497365"/>
            <a:ext cx="771525" cy="687388"/>
            <a:chOff x="2644" y="2841"/>
            <a:chExt cx="563" cy="529"/>
          </a:xfrm>
        </p:grpSpPr>
        <p:sp>
          <p:nvSpPr>
            <p:cNvPr id="48" name="AutoShape 35"/>
            <p:cNvSpPr>
              <a:spLocks noChangeArrowheads="1"/>
            </p:cNvSpPr>
            <p:nvPr/>
          </p:nvSpPr>
          <p:spPr bwMode="gray">
            <a:xfrm>
              <a:off x="2644" y="2932"/>
              <a:ext cx="563" cy="438"/>
            </a:xfrm>
            <a:prstGeom prst="diamond">
              <a:avLst/>
            </a:prstGeom>
            <a:solidFill>
              <a:srgbClr val="4D4D4D"/>
            </a:solidFill>
            <a:ln w="9525" algn="ctr">
              <a:miter lim="800000"/>
            </a:ln>
            <a:effectLst/>
            <a:scene3d>
              <a:camera prst="legacyObliqueBottom"/>
              <a:lightRig rig="legacyFlat2" dir="t"/>
            </a:scene3d>
            <a:sp3d extrusionH="163500" prstMaterial="legacyMatte">
              <a:bevelT w="13500" h="13500" prst="angle"/>
              <a:bevelB w="13500" h="13500" prst="angle"/>
              <a:extrusionClr>
                <a:srgbClr val="4D4D4D"/>
              </a:extrusionClr>
              <a:contourClr>
                <a:srgbClr val="4D4D4D"/>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49" name="AutoShape 36"/>
            <p:cNvSpPr>
              <a:spLocks noChangeArrowheads="1"/>
            </p:cNvSpPr>
            <p:nvPr/>
          </p:nvSpPr>
          <p:spPr bwMode="gray">
            <a:xfrm>
              <a:off x="2644" y="2888"/>
              <a:ext cx="563" cy="439"/>
            </a:xfrm>
            <a:prstGeom prst="diamond">
              <a:avLst/>
            </a:prstGeom>
            <a:solidFill>
              <a:srgbClr val="969696"/>
            </a:solidFill>
            <a:ln w="9525" algn="ctr">
              <a:miter lim="800000"/>
            </a:ln>
            <a:effectLst/>
            <a:scene3d>
              <a:camera prst="legacyObliqueBottom"/>
              <a:lightRig rig="legacyFlat2" dir="t"/>
            </a:scene3d>
            <a:sp3d extrusionH="163500" prstMaterial="legacyMatte">
              <a:bevelT w="13500" h="13500" prst="angle"/>
              <a:bevelB w="13500" h="13500" prst="angle"/>
              <a:extrusionClr>
                <a:srgbClr val="969696"/>
              </a:extrusionClr>
              <a:contourClr>
                <a:srgbClr val="969696"/>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50" name="AutoShape 37"/>
            <p:cNvSpPr>
              <a:spLocks noChangeArrowheads="1"/>
            </p:cNvSpPr>
            <p:nvPr/>
          </p:nvSpPr>
          <p:spPr bwMode="gray">
            <a:xfrm>
              <a:off x="2644" y="2841"/>
              <a:ext cx="563" cy="438"/>
            </a:xfrm>
            <a:prstGeom prst="diamond">
              <a:avLst/>
            </a:prstGeom>
            <a:gradFill rotWithShape="1">
              <a:gsLst>
                <a:gs pos="0">
                  <a:srgbClr val="B2B2B2"/>
                </a:gs>
                <a:gs pos="100000">
                  <a:srgbClr val="B2B2B2">
                    <a:gamma/>
                    <a:shade val="96078"/>
                    <a:invGamma/>
                  </a:srgbClr>
                </a:gs>
              </a:gsLst>
              <a:lin ang="5400000" scaled="1"/>
            </a:gradFill>
            <a:ln w="9525" algn="ctr">
              <a:miter lim="800000"/>
            </a:ln>
            <a:effectLst/>
            <a:scene3d>
              <a:camera prst="legacyObliqueBottom"/>
              <a:lightRig rig="legacyFlat2" dir="t"/>
            </a:scene3d>
            <a:sp3d extrusionH="163500" prstMaterial="legacyMatte">
              <a:bevelT w="13500" h="13500" prst="angle"/>
              <a:bevelB w="13500" h="13500" prst="angle"/>
              <a:extrusionClr>
                <a:srgbClr val="B2B2B2"/>
              </a:extrusionClr>
              <a:contourClr>
                <a:srgbClr val="B2B2B2"/>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grpSp>
      <p:grpSp>
        <p:nvGrpSpPr>
          <p:cNvPr id="33" name="Group 38"/>
          <p:cNvGrpSpPr/>
          <p:nvPr/>
        </p:nvGrpSpPr>
        <p:grpSpPr bwMode="auto">
          <a:xfrm>
            <a:off x="3804040" y="3741840"/>
            <a:ext cx="2386013" cy="2081213"/>
            <a:chOff x="1185" y="2206"/>
            <a:chExt cx="1743" cy="1599"/>
          </a:xfrm>
        </p:grpSpPr>
        <p:sp>
          <p:nvSpPr>
            <p:cNvPr id="45" name="AutoShape 39"/>
            <p:cNvSpPr>
              <a:spLocks noChangeArrowheads="1"/>
            </p:cNvSpPr>
            <p:nvPr/>
          </p:nvSpPr>
          <p:spPr bwMode="gray">
            <a:xfrm>
              <a:off x="1185" y="2458"/>
              <a:ext cx="1731" cy="1347"/>
            </a:xfrm>
            <a:prstGeom prst="diamond">
              <a:avLst/>
            </a:prstGeom>
            <a:solidFill>
              <a:srgbClr val="CCFFCC"/>
            </a:solidFill>
            <a:ln w="9525" algn="ctr">
              <a:miter lim="800000"/>
            </a:ln>
            <a:effectLst/>
            <a:scene3d>
              <a:camera prst="legacyObliqueBottom"/>
              <a:lightRig rig="legacyFlat2" dir="t"/>
            </a:scene3d>
            <a:sp3d extrusionH="227000" prstMaterial="legacyMatte">
              <a:bevelT w="13500" h="13500" prst="angle"/>
              <a:bevelB w="13500" h="13500" prst="angle"/>
              <a:extrusionClr>
                <a:srgbClr val="CCFFCC"/>
              </a:extrusionClr>
              <a:contourClr>
                <a:srgbClr val="CCFFCC"/>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46" name="AutoShape 40"/>
            <p:cNvSpPr>
              <a:spLocks noChangeArrowheads="1"/>
            </p:cNvSpPr>
            <p:nvPr/>
          </p:nvSpPr>
          <p:spPr bwMode="gray">
            <a:xfrm>
              <a:off x="1186" y="2327"/>
              <a:ext cx="1731" cy="1347"/>
            </a:xfrm>
            <a:prstGeom prst="diamond">
              <a:avLst/>
            </a:prstGeom>
            <a:solidFill>
              <a:srgbClr val="66FF66"/>
            </a:solidFill>
            <a:ln w="9525" algn="ctr">
              <a:miter lim="800000"/>
            </a:ln>
            <a:effectLst/>
            <a:scene3d>
              <a:camera prst="legacyObliqueBottom"/>
              <a:lightRig rig="legacyFlat2" dir="t"/>
            </a:scene3d>
            <a:sp3d extrusionH="227000" prstMaterial="legacyMatte">
              <a:bevelT w="13500" h="13500" prst="angle"/>
              <a:bevelB w="13500" h="13500" prst="angle"/>
              <a:extrusionClr>
                <a:srgbClr val="66FF66"/>
              </a:extrusionClr>
              <a:contourClr>
                <a:srgbClr val="66FF66"/>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47" name="AutoShape 41"/>
            <p:cNvSpPr>
              <a:spLocks noChangeArrowheads="1"/>
            </p:cNvSpPr>
            <p:nvPr/>
          </p:nvSpPr>
          <p:spPr bwMode="gray">
            <a:xfrm>
              <a:off x="1197" y="2206"/>
              <a:ext cx="1731" cy="1347"/>
            </a:xfrm>
            <a:prstGeom prst="diamond">
              <a:avLst/>
            </a:prstGeom>
            <a:gradFill rotWithShape="1">
              <a:gsLst>
                <a:gs pos="0">
                  <a:srgbClr val="00CC66">
                    <a:gamma/>
                    <a:shade val="76078"/>
                    <a:invGamma/>
                  </a:srgbClr>
                </a:gs>
                <a:gs pos="100000">
                  <a:srgbClr val="00CC66"/>
                </a:gs>
              </a:gsLst>
              <a:lin ang="5400000" scaled="1"/>
            </a:gradFill>
            <a:ln w="9525" algn="ctr">
              <a:miter lim="800000"/>
            </a:ln>
            <a:effectLst/>
            <a:scene3d>
              <a:camera prst="legacyObliqueBottom"/>
              <a:lightRig rig="legacyFlat2" dir="t"/>
            </a:scene3d>
            <a:sp3d extrusionH="227000" prstMaterial="legacyMatte">
              <a:bevelT w="13500" h="13500" prst="angle"/>
              <a:bevelB w="13500" h="13500" prst="angle"/>
              <a:extrusionClr>
                <a:srgbClr val="00CC66"/>
              </a:extrusionClr>
              <a:contourClr>
                <a:srgbClr val="00CC66"/>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grpSp>
      <p:sp>
        <p:nvSpPr>
          <p:cNvPr id="34" name="Rectangle 42"/>
          <p:cNvSpPr>
            <a:spLocks noChangeArrowheads="1"/>
          </p:cNvSpPr>
          <p:nvPr/>
        </p:nvSpPr>
        <p:spPr bwMode="gray">
          <a:xfrm>
            <a:off x="4208541" y="4615774"/>
            <a:ext cx="167065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zh-CN" altLang="en-US" b="1" dirty="0" smtClean="0">
                <a:latin typeface="STXinwei" charset="-122"/>
                <a:ea typeface="STXinwei" charset="-122"/>
                <a:cs typeface="STXinwei" charset="-122"/>
              </a:rPr>
              <a:t>用户</a:t>
            </a:r>
            <a:r>
              <a:rPr lang="en-US" altLang="zh-CN" b="1" dirty="0" smtClean="0">
                <a:latin typeface="STXinwei" charset="-122"/>
                <a:ea typeface="STXinwei" charset="-122"/>
                <a:cs typeface="STXinwei" charset="-122"/>
              </a:rPr>
              <a:t>-</a:t>
            </a:r>
            <a:r>
              <a:rPr lang="zh-CN" altLang="en-US" b="1" dirty="0" smtClean="0">
                <a:latin typeface="STXinwei" charset="-122"/>
                <a:ea typeface="STXinwei" charset="-122"/>
                <a:cs typeface="STXinwei" charset="-122"/>
              </a:rPr>
              <a:t>商户特征</a:t>
            </a:r>
            <a:endParaRPr lang="zh-CN" altLang="en-US" b="1" dirty="0">
              <a:latin typeface="STXinwei" charset="-122"/>
              <a:ea typeface="STXinwei" charset="-122"/>
              <a:cs typeface="STXinwei" charset="-122"/>
            </a:endParaRPr>
          </a:p>
        </p:txBody>
      </p:sp>
      <p:sp>
        <p:nvSpPr>
          <p:cNvPr id="35" name="Oval 43"/>
          <p:cNvSpPr>
            <a:spLocks noChangeArrowheads="1"/>
          </p:cNvSpPr>
          <p:nvPr/>
        </p:nvSpPr>
        <p:spPr bwMode="gray">
          <a:xfrm>
            <a:off x="4817643" y="4137937"/>
            <a:ext cx="481013" cy="458788"/>
          </a:xfrm>
          <a:prstGeom prst="ellipse">
            <a:avLst/>
          </a:prstGeom>
          <a:solidFill>
            <a:srgbClr val="CCFFCC">
              <a:alpha val="70000"/>
            </a:srgbClr>
          </a:soli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6" name="Text Box 44"/>
          <p:cNvSpPr txBox="1">
            <a:spLocks noChangeArrowheads="1"/>
          </p:cNvSpPr>
          <p:nvPr/>
        </p:nvSpPr>
        <p:spPr bwMode="gray">
          <a:xfrm>
            <a:off x="4843432" y="4124816"/>
            <a:ext cx="4048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a:solidFill>
                  <a:srgbClr val="5F5F5F"/>
                </a:solidFill>
                <a:ea typeface="宋体" pitchFamily="2" charset="-122"/>
              </a:rPr>
              <a:t>C</a:t>
            </a:r>
          </a:p>
        </p:txBody>
      </p:sp>
      <p:grpSp>
        <p:nvGrpSpPr>
          <p:cNvPr id="37" name="Group 45"/>
          <p:cNvGrpSpPr/>
          <p:nvPr/>
        </p:nvGrpSpPr>
        <p:grpSpPr bwMode="auto">
          <a:xfrm>
            <a:off x="5781676" y="4756610"/>
            <a:ext cx="771525" cy="688975"/>
            <a:chOff x="2644" y="2841"/>
            <a:chExt cx="563" cy="529"/>
          </a:xfrm>
        </p:grpSpPr>
        <p:sp>
          <p:nvSpPr>
            <p:cNvPr id="42" name="AutoShape 46"/>
            <p:cNvSpPr>
              <a:spLocks noChangeArrowheads="1"/>
            </p:cNvSpPr>
            <p:nvPr/>
          </p:nvSpPr>
          <p:spPr bwMode="gray">
            <a:xfrm>
              <a:off x="2644" y="2932"/>
              <a:ext cx="563" cy="438"/>
            </a:xfrm>
            <a:prstGeom prst="diamond">
              <a:avLst/>
            </a:prstGeom>
            <a:solidFill>
              <a:srgbClr val="4D4D4D"/>
            </a:solidFill>
            <a:ln w="9525" algn="ctr">
              <a:miter lim="800000"/>
            </a:ln>
            <a:effectLst/>
            <a:scene3d>
              <a:camera prst="legacyObliqueBottom"/>
              <a:lightRig rig="legacyFlat2" dir="t"/>
            </a:scene3d>
            <a:sp3d extrusionH="163500" prstMaterial="legacyMatte">
              <a:bevelT w="13500" h="13500" prst="angle"/>
              <a:bevelB w="13500" h="13500" prst="angle"/>
              <a:extrusionClr>
                <a:srgbClr val="4D4D4D"/>
              </a:extrusionClr>
              <a:contourClr>
                <a:srgbClr val="4D4D4D"/>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43" name="AutoShape 47"/>
            <p:cNvSpPr>
              <a:spLocks noChangeArrowheads="1"/>
            </p:cNvSpPr>
            <p:nvPr/>
          </p:nvSpPr>
          <p:spPr bwMode="gray">
            <a:xfrm>
              <a:off x="2644" y="2888"/>
              <a:ext cx="563" cy="439"/>
            </a:xfrm>
            <a:prstGeom prst="diamond">
              <a:avLst/>
            </a:prstGeom>
            <a:solidFill>
              <a:srgbClr val="969696"/>
            </a:solidFill>
            <a:ln w="9525" algn="ctr">
              <a:miter lim="800000"/>
            </a:ln>
            <a:effectLst/>
            <a:scene3d>
              <a:camera prst="legacyObliqueBottom"/>
              <a:lightRig rig="legacyFlat2" dir="t"/>
            </a:scene3d>
            <a:sp3d extrusionH="163500" prstMaterial="legacyMatte">
              <a:bevelT w="13500" h="13500" prst="angle"/>
              <a:bevelB w="13500" h="13500" prst="angle"/>
              <a:extrusionClr>
                <a:srgbClr val="969696"/>
              </a:extrusionClr>
              <a:contourClr>
                <a:srgbClr val="969696"/>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sp>
          <p:nvSpPr>
            <p:cNvPr id="44" name="AutoShape 48"/>
            <p:cNvSpPr>
              <a:spLocks noChangeArrowheads="1"/>
            </p:cNvSpPr>
            <p:nvPr/>
          </p:nvSpPr>
          <p:spPr bwMode="gray">
            <a:xfrm>
              <a:off x="2644" y="2841"/>
              <a:ext cx="563" cy="438"/>
            </a:xfrm>
            <a:prstGeom prst="diamond">
              <a:avLst/>
            </a:prstGeom>
            <a:gradFill rotWithShape="1">
              <a:gsLst>
                <a:gs pos="0">
                  <a:srgbClr val="B2B2B2"/>
                </a:gs>
                <a:gs pos="100000">
                  <a:srgbClr val="B2B2B2">
                    <a:gamma/>
                    <a:shade val="96078"/>
                    <a:invGamma/>
                  </a:srgbClr>
                </a:gs>
              </a:gsLst>
              <a:lin ang="5400000" scaled="1"/>
            </a:gradFill>
            <a:ln w="9525" algn="ctr">
              <a:miter lim="800000"/>
            </a:ln>
            <a:effectLst/>
            <a:scene3d>
              <a:camera prst="legacyObliqueBottom"/>
              <a:lightRig rig="legacyFlat2" dir="t"/>
            </a:scene3d>
            <a:sp3d extrusionH="163500" prstMaterial="legacyMatte">
              <a:bevelT w="13500" h="13500" prst="angle"/>
              <a:bevelB w="13500" h="13500" prst="angle"/>
              <a:extrusionClr>
                <a:srgbClr val="B2B2B2"/>
              </a:extrusionClr>
              <a:contourClr>
                <a:srgbClr val="B2B2B2"/>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endParaRPr lang="zh-CN" altLang="en-US"/>
            </a:p>
          </p:txBody>
        </p:sp>
      </p:grpSp>
      <p:sp>
        <p:nvSpPr>
          <p:cNvPr id="75" name="Oval 19"/>
          <p:cNvSpPr>
            <a:spLocks noChangeArrowheads="1"/>
          </p:cNvSpPr>
          <p:nvPr/>
        </p:nvSpPr>
        <p:spPr bwMode="gray">
          <a:xfrm>
            <a:off x="5976659" y="3169333"/>
            <a:ext cx="481013" cy="458788"/>
          </a:xfrm>
          <a:prstGeom prst="ellipse">
            <a:avLst/>
          </a:prstGeom>
          <a:solidFill>
            <a:schemeClr val="bg2">
              <a:lumMod val="75000"/>
            </a:schemeClr>
          </a:solidFill>
          <a:ln>
            <a:noFill/>
          </a:ln>
          <a:effectLst/>
          <a:extLst/>
        </p:spPr>
        <p:txBody>
          <a:bodyPr wrap="none" anchor="ctr"/>
          <a:lstStyle/>
          <a:p>
            <a:endParaRPr lang="zh-CN" altLang="en-US"/>
          </a:p>
        </p:txBody>
      </p:sp>
      <p:sp>
        <p:nvSpPr>
          <p:cNvPr id="76" name="Rectangle 17"/>
          <p:cNvSpPr>
            <a:spLocks noChangeArrowheads="1"/>
          </p:cNvSpPr>
          <p:nvPr/>
        </p:nvSpPr>
        <p:spPr bwMode="gray">
          <a:xfrm>
            <a:off x="5516493" y="3698173"/>
            <a:ext cx="140134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b="1" dirty="0" smtClean="0">
                <a:latin typeface="STXinwei" charset="-122"/>
                <a:ea typeface="STXinwei" charset="-122"/>
                <a:cs typeface="STXinwei" charset="-122"/>
                <a:sym typeface="+mn-ea"/>
              </a:rPr>
              <a:t>Label</a:t>
            </a:r>
            <a:r>
              <a:rPr lang="zh-CN" altLang="en-US" b="1" dirty="0" smtClean="0">
                <a:latin typeface="STXinwei" charset="-122"/>
                <a:ea typeface="STXinwei" charset="-122"/>
                <a:cs typeface="STXinwei" charset="-122"/>
                <a:sym typeface="+mn-ea"/>
              </a:rPr>
              <a:t>窗特征</a:t>
            </a:r>
            <a:endParaRPr lang="zh-CN" altLang="en-US" b="1" dirty="0">
              <a:latin typeface="STXinwei" charset="-122"/>
              <a:ea typeface="STXinwei" charset="-122"/>
              <a:cs typeface="STXinwei" charset="-122"/>
            </a:endParaRPr>
          </a:p>
        </p:txBody>
      </p:sp>
      <p:sp>
        <p:nvSpPr>
          <p:cNvPr id="77" name="Text Box 33"/>
          <p:cNvSpPr txBox="1">
            <a:spLocks noChangeArrowheads="1"/>
          </p:cNvSpPr>
          <p:nvPr/>
        </p:nvSpPr>
        <p:spPr bwMode="gray">
          <a:xfrm>
            <a:off x="6042058" y="3155906"/>
            <a:ext cx="335348"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dirty="0" smtClean="0">
                <a:solidFill>
                  <a:srgbClr val="5F5F5F"/>
                </a:solidFill>
                <a:ea typeface="宋体" pitchFamily="2" charset="-122"/>
              </a:rPr>
              <a:t>E</a:t>
            </a:r>
            <a:endParaRPr lang="en-US" altLang="zh-CN" sz="2400" b="1" dirty="0">
              <a:solidFill>
                <a:srgbClr val="5F5F5F"/>
              </a:solidFill>
              <a:ea typeface="宋体" pitchFamily="2" charset="-122"/>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4294967295"/>
          </p:nvPr>
        </p:nvSpPr>
        <p:spPr>
          <a:xfrm>
            <a:off x="406485" y="602108"/>
            <a:ext cx="2498725" cy="419100"/>
          </a:xfrm>
        </p:spPr>
        <p:txBody>
          <a:bodyPr>
            <a:normAutofit fontScale="77500" lnSpcReduction="20000"/>
          </a:bodyPr>
          <a:lstStyle/>
          <a:p>
            <a:r>
              <a:rPr lang="zh-CN" altLang="en-US" sz="3200" dirty="0" smtClean="0">
                <a:latin typeface="STXinwei" charset="-122"/>
                <a:ea typeface="STXinwei" charset="-122"/>
                <a:cs typeface="STXinwei" charset="-122"/>
              </a:rPr>
              <a:t>特征工程</a:t>
            </a:r>
            <a:endParaRPr lang="zh-CN" altLang="en-US" sz="3200" dirty="0">
              <a:latin typeface="STXinwei" charset="-122"/>
              <a:ea typeface="STXinwei" charset="-122"/>
              <a:cs typeface="STXinwei" charset="-122"/>
            </a:endParaRPr>
          </a:p>
        </p:txBody>
      </p:sp>
      <p:sp>
        <p:nvSpPr>
          <p:cNvPr id="15" name="矩形 14"/>
          <p:cNvSpPr/>
          <p:nvPr/>
        </p:nvSpPr>
        <p:spPr>
          <a:xfrm>
            <a:off x="3739753" y="1625380"/>
            <a:ext cx="2962636"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描述用户的消费偏好</a:t>
            </a:r>
            <a:endParaRPr lang="zh-CN" altLang="en-US" sz="2000" b="1" dirty="0">
              <a:solidFill>
                <a:srgbClr val="FFC000"/>
              </a:solidFill>
              <a:latin typeface="STXinwei" charset="-122"/>
              <a:ea typeface="STXinwei" charset="-122"/>
              <a:cs typeface="STXinwei" charset="-122"/>
            </a:endParaRPr>
          </a:p>
        </p:txBody>
      </p:sp>
      <p:sp>
        <p:nvSpPr>
          <p:cNvPr id="2" name="文本占位符 1"/>
          <p:cNvSpPr txBox="1"/>
          <p:nvPr/>
        </p:nvSpPr>
        <p:spPr>
          <a:xfrm>
            <a:off x="1178628" y="1658748"/>
            <a:ext cx="3371883" cy="333375"/>
          </a:xfrm>
          <a:prstGeom prst="rect">
            <a:avLst/>
          </a:prstGeom>
        </p:spPr>
        <p:txBody>
          <a:bodyPr/>
          <a:lstStyle>
            <a:lvl1pPr marL="0" indent="0" algn="l" defTabSz="914400" rtl="0" eaLnBrk="1" latinLnBrk="0" hangingPunct="1">
              <a:lnSpc>
                <a:spcPct val="90000"/>
              </a:lnSpc>
              <a:spcBef>
                <a:spcPts val="1000"/>
              </a:spcBef>
              <a:buFont typeface="Arial" pitchFamily="34" charset="0"/>
              <a:buNone/>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r>
              <a:rPr lang="zh-CN" altLang="en-US" sz="2400" b="1" dirty="0" smtClean="0">
                <a:solidFill>
                  <a:schemeClr val="tx1"/>
                </a:solidFill>
                <a:latin typeface="STXinwei" charset="-122"/>
                <a:ea typeface="STXinwei" charset="-122"/>
                <a:cs typeface="STXinwei" charset="-122"/>
                <a:sym typeface="+mn-ea"/>
              </a:rPr>
              <a:t>用户特征</a:t>
            </a:r>
            <a:endParaRPr lang="zh-CN" altLang="en-US" sz="2400" b="1" dirty="0">
              <a:solidFill>
                <a:schemeClr val="tx1"/>
              </a:solidFill>
              <a:latin typeface="STXinwei" charset="-122"/>
              <a:ea typeface="STXinwei" charset="-122"/>
              <a:cs typeface="STXinwei" charset="-122"/>
            </a:endParaRPr>
          </a:p>
          <a:p>
            <a:endParaRPr lang="zh-CN" altLang="en-US" sz="2400" b="1" dirty="0">
              <a:solidFill>
                <a:schemeClr val="tx1"/>
              </a:solidFill>
              <a:latin typeface="STXinwei" charset="-122"/>
              <a:ea typeface="STXinwei" charset="-122"/>
              <a:cs typeface="STXinwei" charset="-122"/>
            </a:endParaRPr>
          </a:p>
        </p:txBody>
      </p:sp>
      <p:sp>
        <p:nvSpPr>
          <p:cNvPr id="18" name="矩形 17"/>
          <p:cNvSpPr/>
          <p:nvPr/>
        </p:nvSpPr>
        <p:spPr>
          <a:xfrm>
            <a:off x="3744553" y="2198774"/>
            <a:ext cx="2962636"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线下特征</a:t>
            </a:r>
          </a:p>
        </p:txBody>
      </p:sp>
      <p:sp>
        <p:nvSpPr>
          <p:cNvPr id="23" name="矩形 22"/>
          <p:cNvSpPr/>
          <p:nvPr/>
        </p:nvSpPr>
        <p:spPr>
          <a:xfrm>
            <a:off x="5539736" y="2213629"/>
            <a:ext cx="2962636"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线上特征</a:t>
            </a:r>
          </a:p>
        </p:txBody>
      </p:sp>
      <p:sp>
        <p:nvSpPr>
          <p:cNvPr id="25" name="矩形 24"/>
          <p:cNvSpPr/>
          <p:nvPr/>
        </p:nvSpPr>
        <p:spPr>
          <a:xfrm>
            <a:off x="7334919" y="2219094"/>
            <a:ext cx="2962636"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线上</a:t>
            </a:r>
            <a:r>
              <a:rPr lang="en-US" altLang="zh-CN" sz="2000" b="1" dirty="0" smtClean="0">
                <a:solidFill>
                  <a:srgbClr val="FFC000"/>
                </a:solidFill>
                <a:latin typeface="STXinwei" charset="-122"/>
                <a:ea typeface="STXinwei" charset="-122"/>
                <a:cs typeface="STXinwei" charset="-122"/>
              </a:rPr>
              <a:t>-</a:t>
            </a:r>
            <a:r>
              <a:rPr lang="zh-CN" altLang="en-US" sz="2000" b="1" dirty="0" smtClean="0">
                <a:solidFill>
                  <a:srgbClr val="FFC000"/>
                </a:solidFill>
                <a:latin typeface="STXinwei" charset="-122"/>
                <a:ea typeface="STXinwei" charset="-122"/>
                <a:cs typeface="STXinwei" charset="-122"/>
              </a:rPr>
              <a:t>线下特征</a:t>
            </a:r>
          </a:p>
        </p:txBody>
      </p:sp>
      <p:sp>
        <p:nvSpPr>
          <p:cNvPr id="11" name="文本占位符 1"/>
          <p:cNvSpPr txBox="1"/>
          <p:nvPr/>
        </p:nvSpPr>
        <p:spPr>
          <a:xfrm>
            <a:off x="1195805" y="3497969"/>
            <a:ext cx="3371883" cy="333375"/>
          </a:xfrm>
          <a:prstGeom prst="rect">
            <a:avLst/>
          </a:prstGeom>
        </p:spPr>
        <p:txBody>
          <a:bodyPr/>
          <a:lstStyle>
            <a:lvl1pPr marL="0" indent="0" algn="l" defTabSz="914400" rtl="0" eaLnBrk="1" latinLnBrk="0" hangingPunct="1">
              <a:lnSpc>
                <a:spcPct val="90000"/>
              </a:lnSpc>
              <a:spcBef>
                <a:spcPts val="1000"/>
              </a:spcBef>
              <a:buFont typeface="Arial" pitchFamily="34" charset="0"/>
              <a:buNone/>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r>
              <a:rPr lang="zh-CN" altLang="en-US" sz="2400" b="1" dirty="0" smtClean="0">
                <a:solidFill>
                  <a:schemeClr val="tx1"/>
                </a:solidFill>
                <a:latin typeface="STXinwei" charset="-122"/>
                <a:ea typeface="STXinwei" charset="-122"/>
                <a:cs typeface="STXinwei" charset="-122"/>
                <a:sym typeface="+mn-ea"/>
              </a:rPr>
              <a:t>商户特征</a:t>
            </a:r>
            <a:endParaRPr lang="zh-CN" altLang="en-US" sz="2400" b="1" dirty="0">
              <a:solidFill>
                <a:schemeClr val="tx1"/>
              </a:solidFill>
              <a:latin typeface="STXinwei" charset="-122"/>
              <a:ea typeface="STXinwei" charset="-122"/>
              <a:cs typeface="STXinwei" charset="-122"/>
            </a:endParaRPr>
          </a:p>
          <a:p>
            <a:endParaRPr lang="zh-CN" altLang="en-US" sz="2400" b="1" dirty="0">
              <a:solidFill>
                <a:schemeClr val="tx1"/>
              </a:solidFill>
              <a:latin typeface="STXinwei" charset="-122"/>
              <a:ea typeface="STXinwei" charset="-122"/>
              <a:cs typeface="STXinwei" charset="-122"/>
            </a:endParaRPr>
          </a:p>
        </p:txBody>
      </p:sp>
      <p:sp>
        <p:nvSpPr>
          <p:cNvPr id="12" name="矩形 11"/>
          <p:cNvSpPr/>
          <p:nvPr/>
        </p:nvSpPr>
        <p:spPr>
          <a:xfrm>
            <a:off x="3738584" y="3460285"/>
            <a:ext cx="5692602"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描述商户的受欢迎程度及其商品的被消费规律</a:t>
            </a:r>
            <a:endParaRPr lang="zh-CN" altLang="en-US" sz="2000" b="1" dirty="0">
              <a:solidFill>
                <a:srgbClr val="FFC000"/>
              </a:solidFill>
              <a:latin typeface="STXinwei" charset="-122"/>
              <a:ea typeface="STXinwei" charset="-122"/>
              <a:cs typeface="STXinwei" charset="-122"/>
            </a:endParaRPr>
          </a:p>
        </p:txBody>
      </p:sp>
      <p:sp>
        <p:nvSpPr>
          <p:cNvPr id="13" name="文本占位符 1"/>
          <p:cNvSpPr txBox="1"/>
          <p:nvPr/>
        </p:nvSpPr>
        <p:spPr>
          <a:xfrm>
            <a:off x="1178627" y="4742594"/>
            <a:ext cx="3371883" cy="333375"/>
          </a:xfrm>
          <a:prstGeom prst="rect">
            <a:avLst/>
          </a:prstGeom>
        </p:spPr>
        <p:txBody>
          <a:bodyPr/>
          <a:lstStyle>
            <a:lvl1pPr marL="0" indent="0" algn="l" defTabSz="914400" rtl="0" eaLnBrk="1" latinLnBrk="0" hangingPunct="1">
              <a:lnSpc>
                <a:spcPct val="90000"/>
              </a:lnSpc>
              <a:spcBef>
                <a:spcPts val="1000"/>
              </a:spcBef>
              <a:buFont typeface="Arial" pitchFamily="34" charset="0"/>
              <a:buNone/>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r>
              <a:rPr lang="zh-CN" altLang="en-US" sz="2400" b="1" dirty="0" smtClean="0">
                <a:solidFill>
                  <a:schemeClr val="tx1"/>
                </a:solidFill>
                <a:latin typeface="STXinwei" charset="-122"/>
                <a:ea typeface="STXinwei" charset="-122"/>
                <a:cs typeface="STXinwei" charset="-122"/>
                <a:sym typeface="+mn-ea"/>
              </a:rPr>
              <a:t>用户</a:t>
            </a:r>
            <a:r>
              <a:rPr lang="en-US" altLang="zh-CN" sz="2400" b="1" dirty="0" smtClean="0">
                <a:solidFill>
                  <a:schemeClr val="tx1"/>
                </a:solidFill>
                <a:latin typeface="STXinwei" charset="-122"/>
                <a:ea typeface="STXinwei" charset="-122"/>
                <a:cs typeface="STXinwei" charset="-122"/>
                <a:sym typeface="+mn-ea"/>
              </a:rPr>
              <a:t>-</a:t>
            </a:r>
            <a:r>
              <a:rPr lang="zh-CN" altLang="en-US" sz="2400" b="1" dirty="0" smtClean="0">
                <a:solidFill>
                  <a:schemeClr val="tx1"/>
                </a:solidFill>
                <a:latin typeface="STXinwei" charset="-122"/>
                <a:ea typeface="STXinwei" charset="-122"/>
                <a:cs typeface="STXinwei" charset="-122"/>
                <a:sym typeface="+mn-ea"/>
              </a:rPr>
              <a:t>商户特征</a:t>
            </a:r>
            <a:endParaRPr lang="zh-CN" altLang="en-US" sz="2400" b="1" dirty="0" smtClean="0">
              <a:solidFill>
                <a:schemeClr val="tx1"/>
              </a:solidFill>
              <a:latin typeface="STXinwei" charset="-122"/>
              <a:ea typeface="STXinwei" charset="-122"/>
              <a:cs typeface="STXinwei" charset="-122"/>
            </a:endParaRPr>
          </a:p>
          <a:p>
            <a:endParaRPr lang="zh-CN" altLang="en-US" sz="2400" b="1" dirty="0">
              <a:solidFill>
                <a:schemeClr val="tx1"/>
              </a:solidFill>
              <a:latin typeface="STXinwei" charset="-122"/>
              <a:ea typeface="STXinwei" charset="-122"/>
              <a:cs typeface="STXinwei" charset="-122"/>
            </a:endParaRPr>
          </a:p>
        </p:txBody>
      </p:sp>
      <p:sp>
        <p:nvSpPr>
          <p:cNvPr id="14" name="矩形 13"/>
          <p:cNvSpPr/>
          <p:nvPr/>
        </p:nvSpPr>
        <p:spPr>
          <a:xfrm>
            <a:off x="3738584" y="4723752"/>
            <a:ext cx="5692602"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描述用户对特定商户的消费偏好</a:t>
            </a:r>
            <a:endParaRPr lang="zh-CN" altLang="en-US" sz="2000" b="1" dirty="0">
              <a:solidFill>
                <a:srgbClr val="FFC000"/>
              </a:solidFill>
              <a:latin typeface="STXinwei" charset="-122"/>
              <a:ea typeface="STXinwei" charset="-122"/>
              <a:cs typeface="STXinwei" charset="-122"/>
            </a:endParaRPr>
          </a:p>
        </p:txBody>
      </p:sp>
      <p:sp>
        <p:nvSpPr>
          <p:cNvPr id="30" name="矩形 29"/>
          <p:cNvSpPr/>
          <p:nvPr/>
        </p:nvSpPr>
        <p:spPr>
          <a:xfrm>
            <a:off x="3799544" y="2801878"/>
            <a:ext cx="3387772" cy="412421"/>
          </a:xfrm>
          <a:prstGeom prst="rect">
            <a:avLst/>
          </a:prstGeom>
        </p:spPr>
        <p:txBody>
          <a:bodyPr wrap="square">
            <a:spAutoFit/>
          </a:bodyPr>
          <a:lstStyle/>
          <a:p>
            <a:pPr marL="285750" indent="-285750">
              <a:lnSpc>
                <a:spcPct val="130000"/>
              </a:lnSpc>
              <a:buFont typeface="Wingdings" pitchFamily="2" charset="2"/>
              <a:buChar char="Ø"/>
            </a:pPr>
            <a:r>
              <a:rPr lang="zh-CN" altLang="en-US" sz="1600" b="1" dirty="0" smtClean="0">
                <a:latin typeface="STXinwei" charset="-122"/>
                <a:ea typeface="STXinwei" charset="-122"/>
                <a:cs typeface="STXinwei" charset="-122"/>
              </a:rPr>
              <a:t>用户领取优惠券次数、核销率</a:t>
            </a:r>
            <a:endParaRPr lang="en-US" altLang="zh-CN" sz="1600" b="1" dirty="0" smtClean="0">
              <a:latin typeface="STXinwei" charset="-122"/>
              <a:ea typeface="STXinwei" charset="-122"/>
              <a:cs typeface="STXinwei" charset="-122"/>
            </a:endParaRPr>
          </a:p>
        </p:txBody>
      </p:sp>
      <p:sp>
        <p:nvSpPr>
          <p:cNvPr id="31" name="矩形 30"/>
          <p:cNvSpPr/>
          <p:nvPr/>
        </p:nvSpPr>
        <p:spPr>
          <a:xfrm>
            <a:off x="7667064" y="2793516"/>
            <a:ext cx="3387772" cy="388504"/>
          </a:xfrm>
          <a:prstGeom prst="rect">
            <a:avLst/>
          </a:prstGeom>
        </p:spPr>
        <p:txBody>
          <a:bodyPr wrap="square">
            <a:spAutoFit/>
          </a:bodyPr>
          <a:lstStyle/>
          <a:p>
            <a:pPr marL="285750" marR="0" lvl="0" indent="-285750" defTabSz="914400" eaLnBrk="1" fontAlgn="auto" latinLnBrk="0" hangingPunct="1">
              <a:lnSpc>
                <a:spcPct val="130000"/>
              </a:lnSpc>
              <a:spcBef>
                <a:spcPts val="0"/>
              </a:spcBef>
              <a:spcAft>
                <a:spcPts val="0"/>
              </a:spcAft>
              <a:buClrTx/>
              <a:buSzTx/>
              <a:buFont typeface="Wingdings" pitchFamily="2" charset="2"/>
              <a:buNone/>
              <a:tabLst/>
              <a:defRPr/>
            </a:pPr>
            <a:r>
              <a:rPr lang="zh-CN" altLang="en-US" sz="1600" b="1" dirty="0" smtClean="0">
                <a:latin typeface="STXinwei" charset="-122"/>
                <a:ea typeface="STXinwei" charset="-122"/>
                <a:cs typeface="STXinwei" charset="-122"/>
              </a:rPr>
              <a:t>识别用户忠诚度</a:t>
            </a:r>
            <a:endParaRPr lang="en-US" altLang="zh-CN" sz="1600" b="1" dirty="0" smtClean="0">
              <a:latin typeface="STXinwei" charset="-122"/>
              <a:ea typeface="STXinwei" charset="-122"/>
              <a:cs typeface="STXinwei" charset="-122"/>
            </a:endParaRPr>
          </a:p>
        </p:txBody>
      </p:sp>
      <p:cxnSp>
        <p:nvCxnSpPr>
          <p:cNvPr id="5" name="直线箭头连接符 4"/>
          <p:cNvCxnSpPr/>
          <p:nvPr/>
        </p:nvCxnSpPr>
        <p:spPr>
          <a:xfrm flipV="1">
            <a:off x="7085716" y="3028408"/>
            <a:ext cx="432684" cy="1"/>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矩形 31"/>
          <p:cNvSpPr/>
          <p:nvPr/>
        </p:nvSpPr>
        <p:spPr>
          <a:xfrm>
            <a:off x="3799544" y="4033679"/>
            <a:ext cx="3387772" cy="388504"/>
          </a:xfrm>
          <a:prstGeom prst="rect">
            <a:avLst/>
          </a:prstGeom>
        </p:spPr>
        <p:txBody>
          <a:bodyPr wrap="square">
            <a:spAutoFit/>
          </a:bodyPr>
          <a:lstStyle/>
          <a:p>
            <a:pPr marL="285750" indent="-285750">
              <a:lnSpc>
                <a:spcPct val="130000"/>
              </a:lnSpc>
              <a:buFont typeface="Wingdings" pitchFamily="2" charset="2"/>
              <a:buChar char="Ø"/>
            </a:pPr>
            <a:r>
              <a:rPr lang="zh-CN" altLang="en-US" sz="1600" b="1" dirty="0" smtClean="0">
                <a:latin typeface="STXinwei" charset="-122"/>
                <a:ea typeface="STXinwei" charset="-122"/>
                <a:cs typeface="STXinwei" charset="-122"/>
              </a:rPr>
              <a:t>商户被领取数量、被核销率</a:t>
            </a:r>
            <a:endParaRPr lang="en-US" altLang="zh-CN" sz="1600" b="1" dirty="0" smtClean="0">
              <a:latin typeface="STXinwei" charset="-122"/>
              <a:ea typeface="STXinwei" charset="-122"/>
              <a:cs typeface="STXinwei" charset="-122"/>
            </a:endParaRPr>
          </a:p>
        </p:txBody>
      </p:sp>
      <p:sp>
        <p:nvSpPr>
          <p:cNvPr id="33" name="矩形 32"/>
          <p:cNvSpPr/>
          <p:nvPr/>
        </p:nvSpPr>
        <p:spPr>
          <a:xfrm>
            <a:off x="7667064" y="4025317"/>
            <a:ext cx="3387772" cy="388504"/>
          </a:xfrm>
          <a:prstGeom prst="rect">
            <a:avLst/>
          </a:prstGeom>
        </p:spPr>
        <p:txBody>
          <a:bodyPr wrap="square">
            <a:spAutoFit/>
          </a:bodyPr>
          <a:lstStyle/>
          <a:p>
            <a:pPr marL="285750" marR="0" lvl="0" indent="-285750" defTabSz="914400" eaLnBrk="1" fontAlgn="auto" latinLnBrk="0" hangingPunct="1">
              <a:lnSpc>
                <a:spcPct val="130000"/>
              </a:lnSpc>
              <a:spcBef>
                <a:spcPts val="0"/>
              </a:spcBef>
              <a:spcAft>
                <a:spcPts val="0"/>
              </a:spcAft>
              <a:buClrTx/>
              <a:buSzTx/>
              <a:buFont typeface="Wingdings" pitchFamily="2" charset="2"/>
              <a:buNone/>
              <a:tabLst/>
              <a:defRPr/>
            </a:pPr>
            <a:r>
              <a:rPr lang="zh-CN" altLang="en-US" sz="1600" b="1" dirty="0" smtClean="0">
                <a:latin typeface="STXinwei" charset="-122"/>
                <a:ea typeface="STXinwei" charset="-122"/>
                <a:cs typeface="STXinwei" charset="-122"/>
              </a:rPr>
              <a:t>识别商户质量、信誉</a:t>
            </a:r>
            <a:endParaRPr lang="en-US" altLang="zh-CN" sz="1600" b="1" dirty="0" smtClean="0">
              <a:latin typeface="STXinwei" charset="-122"/>
              <a:ea typeface="STXinwei" charset="-122"/>
              <a:cs typeface="STXinwei" charset="-122"/>
            </a:endParaRPr>
          </a:p>
        </p:txBody>
      </p:sp>
      <p:cxnSp>
        <p:nvCxnSpPr>
          <p:cNvPr id="34" name="直线箭头连接符 33"/>
          <p:cNvCxnSpPr/>
          <p:nvPr/>
        </p:nvCxnSpPr>
        <p:spPr>
          <a:xfrm flipV="1">
            <a:off x="7085716" y="4260209"/>
            <a:ext cx="432684" cy="1"/>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矩形 34"/>
          <p:cNvSpPr/>
          <p:nvPr/>
        </p:nvSpPr>
        <p:spPr>
          <a:xfrm>
            <a:off x="3799544" y="5245180"/>
            <a:ext cx="3387772" cy="412421"/>
          </a:xfrm>
          <a:prstGeom prst="rect">
            <a:avLst/>
          </a:prstGeom>
        </p:spPr>
        <p:txBody>
          <a:bodyPr wrap="square">
            <a:spAutoFit/>
          </a:bodyPr>
          <a:lstStyle/>
          <a:p>
            <a:pPr marL="285750" indent="-285750">
              <a:lnSpc>
                <a:spcPct val="130000"/>
              </a:lnSpc>
              <a:buFont typeface="Wingdings" pitchFamily="2" charset="2"/>
              <a:buChar char="Ø"/>
            </a:pPr>
            <a:r>
              <a:rPr lang="zh-CN" altLang="en-US" sz="1600" b="1" dirty="0" smtClean="0">
                <a:latin typeface="STXinwei" charset="-122"/>
                <a:ea typeface="STXinwei" charset="-122"/>
                <a:cs typeface="STXinwei" charset="-122"/>
              </a:rPr>
              <a:t>用户对某商户的领取量、核销率</a:t>
            </a:r>
            <a:endParaRPr lang="en-US" altLang="zh-CN" sz="1600" b="1" dirty="0" smtClean="0">
              <a:latin typeface="STXinwei" charset="-122"/>
              <a:ea typeface="STXinwei" charset="-122"/>
              <a:cs typeface="STXinwei" charset="-122"/>
            </a:endParaRPr>
          </a:p>
        </p:txBody>
      </p:sp>
      <p:sp>
        <p:nvSpPr>
          <p:cNvPr id="36" name="矩形 35"/>
          <p:cNvSpPr/>
          <p:nvPr/>
        </p:nvSpPr>
        <p:spPr>
          <a:xfrm>
            <a:off x="7667064" y="5236818"/>
            <a:ext cx="3387772" cy="388504"/>
          </a:xfrm>
          <a:prstGeom prst="rect">
            <a:avLst/>
          </a:prstGeom>
        </p:spPr>
        <p:txBody>
          <a:bodyPr wrap="square">
            <a:spAutoFit/>
          </a:bodyPr>
          <a:lstStyle/>
          <a:p>
            <a:pPr marL="285750" marR="0" lvl="0" indent="-285750" defTabSz="914400" eaLnBrk="1" fontAlgn="auto" latinLnBrk="0" hangingPunct="1">
              <a:lnSpc>
                <a:spcPct val="130000"/>
              </a:lnSpc>
              <a:spcBef>
                <a:spcPts val="0"/>
              </a:spcBef>
              <a:spcAft>
                <a:spcPts val="0"/>
              </a:spcAft>
              <a:buClrTx/>
              <a:buSzTx/>
              <a:buFont typeface="Wingdings" pitchFamily="2" charset="2"/>
              <a:buNone/>
              <a:tabLst/>
              <a:defRPr/>
            </a:pPr>
            <a:r>
              <a:rPr lang="zh-CN" altLang="en-US" sz="1600" b="1" dirty="0" smtClean="0">
                <a:latin typeface="STXinwei" charset="-122"/>
                <a:ea typeface="STXinwei" charset="-122"/>
                <a:cs typeface="STXinwei" charset="-122"/>
              </a:rPr>
              <a:t>识别商户的粉丝用户</a:t>
            </a:r>
            <a:endParaRPr lang="en-US" altLang="zh-CN" sz="1600" b="1" dirty="0" smtClean="0">
              <a:latin typeface="STXinwei" charset="-122"/>
              <a:ea typeface="STXinwei" charset="-122"/>
              <a:cs typeface="STXinwei" charset="-122"/>
            </a:endParaRPr>
          </a:p>
        </p:txBody>
      </p:sp>
      <p:cxnSp>
        <p:nvCxnSpPr>
          <p:cNvPr id="37" name="直线箭头连接符 36"/>
          <p:cNvCxnSpPr/>
          <p:nvPr/>
        </p:nvCxnSpPr>
        <p:spPr>
          <a:xfrm flipV="1">
            <a:off x="7085716" y="5471710"/>
            <a:ext cx="432684" cy="1"/>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40255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4294967295"/>
          </p:nvPr>
        </p:nvSpPr>
        <p:spPr>
          <a:xfrm>
            <a:off x="406485" y="602108"/>
            <a:ext cx="2498725" cy="419100"/>
          </a:xfrm>
        </p:spPr>
        <p:txBody>
          <a:bodyPr>
            <a:normAutofit fontScale="77500" lnSpcReduction="20000"/>
          </a:bodyPr>
          <a:lstStyle/>
          <a:p>
            <a:r>
              <a:rPr lang="zh-CN" altLang="en-US" sz="3200" dirty="0" smtClean="0">
                <a:latin typeface="STXinwei" charset="-122"/>
                <a:ea typeface="STXinwei" charset="-122"/>
                <a:cs typeface="STXinwei" charset="-122"/>
              </a:rPr>
              <a:t>特征工程</a:t>
            </a:r>
            <a:endParaRPr lang="zh-CN" altLang="en-US" sz="3200" dirty="0">
              <a:latin typeface="STXinwei" charset="-122"/>
              <a:ea typeface="STXinwei" charset="-122"/>
              <a:cs typeface="STXinwei" charset="-122"/>
            </a:endParaRPr>
          </a:p>
        </p:txBody>
      </p:sp>
      <p:sp>
        <p:nvSpPr>
          <p:cNvPr id="16" name="文本占位符 1"/>
          <p:cNvSpPr txBox="1"/>
          <p:nvPr/>
        </p:nvSpPr>
        <p:spPr>
          <a:xfrm>
            <a:off x="1196974" y="1641342"/>
            <a:ext cx="3371883" cy="333375"/>
          </a:xfrm>
          <a:prstGeom prst="rect">
            <a:avLst/>
          </a:prstGeom>
        </p:spPr>
        <p:txBody>
          <a:bodyPr/>
          <a:lstStyle>
            <a:lvl1pPr marL="0" indent="0" algn="l" defTabSz="914400" rtl="0" eaLnBrk="1" latinLnBrk="0" hangingPunct="1">
              <a:lnSpc>
                <a:spcPct val="90000"/>
              </a:lnSpc>
              <a:spcBef>
                <a:spcPts val="1000"/>
              </a:spcBef>
              <a:buFont typeface="Arial" pitchFamily="34" charset="0"/>
              <a:buNone/>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r>
              <a:rPr lang="zh-CN" altLang="en-US" sz="2400" b="1" dirty="0" smtClean="0">
                <a:solidFill>
                  <a:schemeClr val="tx1"/>
                </a:solidFill>
                <a:latin typeface="STXinwei" charset="-122"/>
                <a:ea typeface="STXinwei" charset="-122"/>
                <a:cs typeface="STXinwei" charset="-122"/>
                <a:sym typeface="+mn-ea"/>
              </a:rPr>
              <a:t>优惠券特征</a:t>
            </a:r>
            <a:endParaRPr lang="zh-CN" altLang="en-US" sz="2400" b="1" dirty="0">
              <a:solidFill>
                <a:schemeClr val="tx1"/>
              </a:solidFill>
              <a:latin typeface="STXinwei" charset="-122"/>
              <a:ea typeface="STXinwei" charset="-122"/>
              <a:cs typeface="STXinwei" charset="-122"/>
            </a:endParaRPr>
          </a:p>
          <a:p>
            <a:endParaRPr lang="zh-CN" altLang="en-US" sz="2400" b="1" dirty="0">
              <a:solidFill>
                <a:schemeClr val="tx1"/>
              </a:solidFill>
              <a:latin typeface="STXinwei" charset="-122"/>
              <a:ea typeface="STXinwei" charset="-122"/>
              <a:cs typeface="STXinwei" charset="-122"/>
            </a:endParaRPr>
          </a:p>
        </p:txBody>
      </p:sp>
      <p:sp>
        <p:nvSpPr>
          <p:cNvPr id="17" name="矩形 16"/>
          <p:cNvSpPr/>
          <p:nvPr/>
        </p:nvSpPr>
        <p:spPr>
          <a:xfrm>
            <a:off x="3739753" y="1612290"/>
            <a:ext cx="5692602"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描述优惠券自身的特征及其历史消费规律</a:t>
            </a:r>
            <a:endParaRPr lang="zh-CN" altLang="en-US" sz="2000" b="1" dirty="0">
              <a:solidFill>
                <a:srgbClr val="FFC000"/>
              </a:solidFill>
              <a:latin typeface="STXinwei" charset="-122"/>
              <a:ea typeface="STXinwei" charset="-122"/>
              <a:cs typeface="STXinwei" charset="-122"/>
            </a:endParaRPr>
          </a:p>
        </p:txBody>
      </p:sp>
      <p:sp>
        <p:nvSpPr>
          <p:cNvPr id="21" name="文本占位符 1"/>
          <p:cNvSpPr txBox="1"/>
          <p:nvPr/>
        </p:nvSpPr>
        <p:spPr>
          <a:xfrm>
            <a:off x="1241239" y="3543747"/>
            <a:ext cx="3371883" cy="333375"/>
          </a:xfrm>
          <a:prstGeom prst="rect">
            <a:avLst/>
          </a:prstGeom>
        </p:spPr>
        <p:txBody>
          <a:bodyPr/>
          <a:lstStyle>
            <a:lvl1pPr marL="0" indent="0" algn="l" defTabSz="914400" rtl="0" eaLnBrk="1" latinLnBrk="0" hangingPunct="1">
              <a:lnSpc>
                <a:spcPct val="90000"/>
              </a:lnSpc>
              <a:spcBef>
                <a:spcPts val="1000"/>
              </a:spcBef>
              <a:buFont typeface="Arial" pitchFamily="34" charset="0"/>
              <a:buNone/>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r>
              <a:rPr lang="en-US" altLang="zh-CN" sz="2400" b="1" dirty="0" smtClean="0">
                <a:solidFill>
                  <a:schemeClr val="tx1"/>
                </a:solidFill>
                <a:latin typeface="STXinwei" charset="-122"/>
                <a:ea typeface="STXinwei" charset="-122"/>
                <a:cs typeface="STXinwei" charset="-122"/>
                <a:sym typeface="+mn-ea"/>
              </a:rPr>
              <a:t>Label</a:t>
            </a:r>
            <a:r>
              <a:rPr lang="zh-CN" altLang="en-US" sz="2400" b="1" dirty="0" smtClean="0">
                <a:solidFill>
                  <a:schemeClr val="tx1"/>
                </a:solidFill>
                <a:latin typeface="STXinwei" charset="-122"/>
                <a:ea typeface="STXinwei" charset="-122"/>
                <a:cs typeface="STXinwei" charset="-122"/>
                <a:sym typeface="+mn-ea"/>
              </a:rPr>
              <a:t>窗特征</a:t>
            </a:r>
            <a:endParaRPr lang="zh-CN" altLang="en-US" sz="2400" b="1" dirty="0">
              <a:solidFill>
                <a:schemeClr val="tx1"/>
              </a:solidFill>
              <a:latin typeface="STXinwei" charset="-122"/>
              <a:ea typeface="STXinwei" charset="-122"/>
              <a:cs typeface="STXinwei" charset="-122"/>
            </a:endParaRPr>
          </a:p>
          <a:p>
            <a:endParaRPr lang="zh-CN" altLang="en-US" sz="2400" b="1" dirty="0">
              <a:solidFill>
                <a:schemeClr val="tx1"/>
              </a:solidFill>
              <a:latin typeface="STXinwei" charset="-122"/>
              <a:ea typeface="STXinwei" charset="-122"/>
              <a:cs typeface="STXinwei" charset="-122"/>
            </a:endParaRPr>
          </a:p>
        </p:txBody>
      </p:sp>
      <p:sp>
        <p:nvSpPr>
          <p:cNvPr id="27" name="矩形 26"/>
          <p:cNvSpPr/>
          <p:nvPr/>
        </p:nvSpPr>
        <p:spPr>
          <a:xfrm>
            <a:off x="3744553" y="2247411"/>
            <a:ext cx="2962636"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优惠券特征</a:t>
            </a:r>
          </a:p>
        </p:txBody>
      </p:sp>
      <p:sp>
        <p:nvSpPr>
          <p:cNvPr id="28" name="矩形 27"/>
          <p:cNvSpPr/>
          <p:nvPr/>
        </p:nvSpPr>
        <p:spPr>
          <a:xfrm>
            <a:off x="5833317" y="2247411"/>
            <a:ext cx="2962636"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用户</a:t>
            </a:r>
            <a:r>
              <a:rPr lang="en-US" altLang="zh-CN" sz="2000" b="1" dirty="0" smtClean="0">
                <a:solidFill>
                  <a:srgbClr val="FFC000"/>
                </a:solidFill>
                <a:latin typeface="STXinwei" charset="-122"/>
                <a:ea typeface="STXinwei" charset="-122"/>
                <a:cs typeface="STXinwei" charset="-122"/>
              </a:rPr>
              <a:t>-</a:t>
            </a:r>
            <a:r>
              <a:rPr lang="zh-CN" altLang="en-US" sz="2000" b="1" dirty="0" smtClean="0">
                <a:solidFill>
                  <a:srgbClr val="FFC000"/>
                </a:solidFill>
                <a:latin typeface="STXinwei" charset="-122"/>
                <a:ea typeface="STXinwei" charset="-122"/>
                <a:cs typeface="STXinwei" charset="-122"/>
              </a:rPr>
              <a:t>优惠券特征</a:t>
            </a:r>
          </a:p>
        </p:txBody>
      </p:sp>
      <p:sp>
        <p:nvSpPr>
          <p:cNvPr id="29" name="矩形 28"/>
          <p:cNvSpPr/>
          <p:nvPr/>
        </p:nvSpPr>
        <p:spPr>
          <a:xfrm>
            <a:off x="8502372" y="2247411"/>
            <a:ext cx="2962636"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优惠券历史特征</a:t>
            </a:r>
          </a:p>
        </p:txBody>
      </p:sp>
      <p:sp>
        <p:nvSpPr>
          <p:cNvPr id="38" name="矩形 37"/>
          <p:cNvSpPr/>
          <p:nvPr/>
        </p:nvSpPr>
        <p:spPr>
          <a:xfrm>
            <a:off x="3796937" y="2890894"/>
            <a:ext cx="3387772" cy="412421"/>
          </a:xfrm>
          <a:prstGeom prst="rect">
            <a:avLst/>
          </a:prstGeom>
        </p:spPr>
        <p:txBody>
          <a:bodyPr wrap="square">
            <a:spAutoFit/>
          </a:bodyPr>
          <a:lstStyle/>
          <a:p>
            <a:pPr marL="285750" indent="-285750">
              <a:lnSpc>
                <a:spcPct val="130000"/>
              </a:lnSpc>
              <a:buFont typeface="Wingdings" pitchFamily="2" charset="2"/>
              <a:buChar char="Ø"/>
            </a:pPr>
            <a:r>
              <a:rPr lang="zh-CN" altLang="en-US" sz="1600" b="1" dirty="0" smtClean="0">
                <a:latin typeface="STXinwei" charset="-122"/>
                <a:ea typeface="STXinwei" charset="-122"/>
                <a:cs typeface="STXinwei" charset="-122"/>
              </a:rPr>
              <a:t>优惠券类型、折率，历史核销率</a:t>
            </a:r>
            <a:endParaRPr lang="en-US" altLang="zh-CN" sz="1600" b="1" dirty="0" smtClean="0">
              <a:latin typeface="STXinwei" charset="-122"/>
              <a:ea typeface="STXinwei" charset="-122"/>
              <a:cs typeface="STXinwei" charset="-122"/>
            </a:endParaRPr>
          </a:p>
        </p:txBody>
      </p:sp>
      <p:sp>
        <p:nvSpPr>
          <p:cNvPr id="39" name="矩形 38"/>
          <p:cNvSpPr/>
          <p:nvPr/>
        </p:nvSpPr>
        <p:spPr>
          <a:xfrm>
            <a:off x="7810469" y="2903279"/>
            <a:ext cx="3387772" cy="388504"/>
          </a:xfrm>
          <a:prstGeom prst="rect">
            <a:avLst/>
          </a:prstGeom>
        </p:spPr>
        <p:txBody>
          <a:bodyPr wrap="square">
            <a:spAutoFit/>
          </a:bodyPr>
          <a:lstStyle/>
          <a:p>
            <a:pPr marL="285750" marR="0" lvl="0" indent="-285750" defTabSz="914400" eaLnBrk="1" fontAlgn="auto" latinLnBrk="0" hangingPunct="1">
              <a:lnSpc>
                <a:spcPct val="130000"/>
              </a:lnSpc>
              <a:spcBef>
                <a:spcPts val="0"/>
              </a:spcBef>
              <a:spcAft>
                <a:spcPts val="0"/>
              </a:spcAft>
              <a:buClrTx/>
              <a:buSzTx/>
              <a:buFont typeface="Wingdings" pitchFamily="2" charset="2"/>
              <a:buNone/>
              <a:tabLst/>
              <a:defRPr/>
            </a:pPr>
            <a:r>
              <a:rPr lang="zh-CN" altLang="en-US" sz="1600" b="1" dirty="0" smtClean="0">
                <a:latin typeface="STXinwei" charset="-122"/>
                <a:ea typeface="STXinwei" charset="-122"/>
                <a:cs typeface="STXinwei" charset="-122"/>
              </a:rPr>
              <a:t>识别优惠券定位及效果</a:t>
            </a:r>
            <a:endParaRPr lang="en-US" altLang="zh-CN" sz="1600" b="1" dirty="0" smtClean="0">
              <a:latin typeface="STXinwei" charset="-122"/>
              <a:ea typeface="STXinwei" charset="-122"/>
              <a:cs typeface="STXinwei" charset="-122"/>
            </a:endParaRPr>
          </a:p>
        </p:txBody>
      </p:sp>
      <p:cxnSp>
        <p:nvCxnSpPr>
          <p:cNvPr id="40" name="直线箭头连接符 39"/>
          <p:cNvCxnSpPr/>
          <p:nvPr/>
        </p:nvCxnSpPr>
        <p:spPr>
          <a:xfrm flipV="1">
            <a:off x="7229121" y="3138171"/>
            <a:ext cx="432684" cy="1"/>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矩形 40"/>
          <p:cNvSpPr/>
          <p:nvPr/>
        </p:nvSpPr>
        <p:spPr>
          <a:xfrm>
            <a:off x="3796937" y="4096387"/>
            <a:ext cx="3387772" cy="708592"/>
          </a:xfrm>
          <a:prstGeom prst="rect">
            <a:avLst/>
          </a:prstGeom>
        </p:spPr>
        <p:txBody>
          <a:bodyPr wrap="square">
            <a:spAutoFit/>
          </a:bodyPr>
          <a:lstStyle/>
          <a:p>
            <a:pPr marL="285750" indent="-285750">
              <a:lnSpc>
                <a:spcPct val="130000"/>
              </a:lnSpc>
              <a:buFont typeface="Wingdings" pitchFamily="2" charset="2"/>
              <a:buChar char="Ø"/>
            </a:pPr>
            <a:r>
              <a:rPr lang="zh-CN" altLang="en-US" sz="1600" b="1" dirty="0">
                <a:latin typeface="STXinwei" charset="-122"/>
                <a:ea typeface="STXinwei" charset="-122"/>
                <a:cs typeface="STXinwei" charset="-122"/>
              </a:rPr>
              <a:t>用户此次</a:t>
            </a:r>
            <a:r>
              <a:rPr lang="zh-CN" altLang="en-US" sz="1600" b="1" dirty="0" smtClean="0">
                <a:latin typeface="STXinwei" charset="-122"/>
                <a:ea typeface="STXinwei" charset="-122"/>
                <a:cs typeface="STXinwei" charset="-122"/>
              </a:rPr>
              <a:t>领取前后领取</a:t>
            </a:r>
            <a:r>
              <a:rPr lang="zh-CN" altLang="en-US" sz="1600" b="1" dirty="0">
                <a:latin typeface="STXinwei" charset="-122"/>
                <a:ea typeface="STXinwei" charset="-122"/>
                <a:cs typeface="STXinwei" charset="-122"/>
              </a:rPr>
              <a:t>特定优惠券的数目</a:t>
            </a:r>
            <a:endParaRPr lang="en-US" altLang="zh-CN" sz="1600" b="1" dirty="0">
              <a:latin typeface="STXinwei" charset="-122"/>
              <a:ea typeface="STXinwei" charset="-122"/>
              <a:cs typeface="STXinwei" charset="-122"/>
            </a:endParaRPr>
          </a:p>
        </p:txBody>
      </p:sp>
      <p:sp>
        <p:nvSpPr>
          <p:cNvPr id="42" name="矩形 41"/>
          <p:cNvSpPr/>
          <p:nvPr/>
        </p:nvSpPr>
        <p:spPr>
          <a:xfrm>
            <a:off x="7810469" y="4248596"/>
            <a:ext cx="3387772" cy="388504"/>
          </a:xfrm>
          <a:prstGeom prst="rect">
            <a:avLst/>
          </a:prstGeom>
        </p:spPr>
        <p:txBody>
          <a:bodyPr wrap="square">
            <a:spAutoFit/>
          </a:bodyPr>
          <a:lstStyle/>
          <a:p>
            <a:pPr marL="285750" marR="0" lvl="0" indent="-285750" defTabSz="914400" eaLnBrk="1" fontAlgn="auto" latinLnBrk="0" hangingPunct="1">
              <a:lnSpc>
                <a:spcPct val="130000"/>
              </a:lnSpc>
              <a:spcBef>
                <a:spcPts val="0"/>
              </a:spcBef>
              <a:spcAft>
                <a:spcPts val="0"/>
              </a:spcAft>
              <a:buClrTx/>
              <a:buSzTx/>
              <a:buFont typeface="Wingdings" pitchFamily="2" charset="2"/>
              <a:buNone/>
              <a:tabLst/>
              <a:defRPr/>
            </a:pPr>
            <a:r>
              <a:rPr lang="zh-CN" altLang="en-US" sz="1600" b="1" dirty="0" smtClean="0">
                <a:latin typeface="STXinwei" charset="-122"/>
                <a:ea typeface="STXinwei" charset="-122"/>
                <a:cs typeface="STXinwei" charset="-122"/>
              </a:rPr>
              <a:t>识别用户消费习惯</a:t>
            </a:r>
            <a:endParaRPr lang="en-US" altLang="zh-CN" sz="1600" b="1" dirty="0" smtClean="0">
              <a:latin typeface="STXinwei" charset="-122"/>
              <a:ea typeface="STXinwei" charset="-122"/>
              <a:cs typeface="STXinwei" charset="-122"/>
            </a:endParaRPr>
          </a:p>
        </p:txBody>
      </p:sp>
      <p:cxnSp>
        <p:nvCxnSpPr>
          <p:cNvPr id="43" name="直线箭头连接符 42"/>
          <p:cNvCxnSpPr/>
          <p:nvPr/>
        </p:nvCxnSpPr>
        <p:spPr>
          <a:xfrm flipV="1">
            <a:off x="7229121" y="4483488"/>
            <a:ext cx="432684" cy="1"/>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3739753" y="3551814"/>
            <a:ext cx="7273687"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从测试集中提取的特征，反映用户领取与消费</a:t>
            </a:r>
            <a:r>
              <a:rPr lang="zh-CN" altLang="en-US" sz="2000" b="1" smtClean="0">
                <a:solidFill>
                  <a:srgbClr val="FFC000"/>
                </a:solidFill>
                <a:latin typeface="STXinwei" charset="-122"/>
                <a:ea typeface="STXinwei" charset="-122"/>
                <a:cs typeface="STXinwei" charset="-122"/>
              </a:rPr>
              <a:t>之间的相关性</a:t>
            </a:r>
            <a:endParaRPr lang="zh-CN" altLang="en-US" sz="2000" b="1" dirty="0">
              <a:solidFill>
                <a:srgbClr val="FFC000"/>
              </a:solidFill>
              <a:latin typeface="STXinwei" charset="-122"/>
              <a:ea typeface="STXinwei" charset="-122"/>
              <a:cs typeface="STXinwei" charset="-122"/>
            </a:endParaRPr>
          </a:p>
        </p:txBody>
      </p:sp>
    </p:spTree>
    <p:extLst>
      <p:ext uri="{BB962C8B-B14F-4D97-AF65-F5344CB8AC3E}">
        <p14:creationId xmlns:p14="http://schemas.microsoft.com/office/powerpoint/2010/main" val="942510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4575022" y="3362654"/>
            <a:ext cx="3160713" cy="508000"/>
          </a:xfrm>
        </p:spPr>
        <p:txBody>
          <a:bodyPr/>
          <a:lstStyle/>
          <a:p>
            <a:pPr algn="ctr"/>
            <a:r>
              <a:rPr lang="zh-CN" altLang="en-US" dirty="0" smtClean="0">
                <a:latin typeface="STXinwei" charset="-122"/>
                <a:ea typeface="STXinwei" charset="-122"/>
                <a:cs typeface="STXinwei" charset="-122"/>
              </a:rPr>
              <a:t>模型融合</a:t>
            </a:r>
            <a:endParaRPr lang="zh-CN" altLang="en-US" dirty="0">
              <a:latin typeface="STXinwei" charset="-122"/>
              <a:ea typeface="STXinwei" charset="-122"/>
              <a:cs typeface="STXinwei" charset="-122"/>
            </a:endParaRPr>
          </a:p>
        </p:txBody>
      </p:sp>
      <p:sp>
        <p:nvSpPr>
          <p:cNvPr id="3" name="文本框 2"/>
          <p:cNvSpPr txBox="1"/>
          <p:nvPr/>
        </p:nvSpPr>
        <p:spPr>
          <a:xfrm>
            <a:off x="5747724" y="2039215"/>
            <a:ext cx="815310" cy="1323439"/>
          </a:xfrm>
          <a:prstGeom prst="rect">
            <a:avLst/>
          </a:prstGeom>
          <a:noFill/>
        </p:spPr>
        <p:txBody>
          <a:bodyPr wrap="square" rtlCol="0">
            <a:spAutoFit/>
          </a:bodyPr>
          <a:lstStyle/>
          <a:p>
            <a:r>
              <a:rPr lang="en-US" altLang="zh-CN" sz="8000" b="1" dirty="0"/>
              <a:t>5</a:t>
            </a:r>
            <a:endParaRPr lang="zh-CN" altLang="en-US" sz="8000" b="1"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Arc 3"/>
          <p:cNvSpPr/>
          <p:nvPr/>
        </p:nvSpPr>
        <p:spPr bwMode="gray">
          <a:xfrm rot="17752284" flipH="1">
            <a:off x="9388446" y="2320908"/>
            <a:ext cx="1677988" cy="1738313"/>
          </a:xfrm>
          <a:custGeom>
            <a:avLst/>
            <a:gdLst>
              <a:gd name="G0" fmla="+- 21600 0 0"/>
              <a:gd name="G1" fmla="+- 21600 0 0"/>
              <a:gd name="G2" fmla="+- 21600 0 0"/>
              <a:gd name="T0" fmla="*/ 3603 w 43200"/>
              <a:gd name="T1" fmla="*/ 33545 h 43200"/>
              <a:gd name="T2" fmla="*/ 18219 w 43200"/>
              <a:gd name="T3" fmla="*/ 42934 h 43200"/>
              <a:gd name="T4" fmla="*/ 21600 w 43200"/>
              <a:gd name="T5" fmla="*/ 21600 h 43200"/>
            </a:gdLst>
            <a:ahLst/>
            <a:cxnLst>
              <a:cxn ang="0">
                <a:pos x="T0" y="T1"/>
              </a:cxn>
              <a:cxn ang="0">
                <a:pos x="T2" y="T3"/>
              </a:cxn>
              <a:cxn ang="0">
                <a:pos x="T4" y="T5"/>
              </a:cxn>
            </a:cxnLst>
            <a:rect l="0" t="0" r="r" b="b"/>
            <a:pathLst>
              <a:path w="43200" h="43200" fill="none" extrusionOk="0">
                <a:moveTo>
                  <a:pt x="3603" y="33544"/>
                </a:moveTo>
                <a:cubicBezTo>
                  <a:pt x="1253" y="30004"/>
                  <a:pt x="0" y="25849"/>
                  <a:pt x="0" y="21600"/>
                </a:cubicBezTo>
                <a:cubicBezTo>
                  <a:pt x="0" y="9670"/>
                  <a:pt x="9670" y="0"/>
                  <a:pt x="21600" y="0"/>
                </a:cubicBezTo>
                <a:cubicBezTo>
                  <a:pt x="33529" y="0"/>
                  <a:pt x="43200" y="9670"/>
                  <a:pt x="43200" y="21600"/>
                </a:cubicBezTo>
                <a:cubicBezTo>
                  <a:pt x="43200" y="33529"/>
                  <a:pt x="33529" y="43200"/>
                  <a:pt x="21600" y="43200"/>
                </a:cubicBezTo>
                <a:cubicBezTo>
                  <a:pt x="20467" y="43200"/>
                  <a:pt x="19337" y="43110"/>
                  <a:pt x="18219" y="42933"/>
                </a:cubicBezTo>
              </a:path>
              <a:path w="43200" h="43200" stroke="0" extrusionOk="0">
                <a:moveTo>
                  <a:pt x="3603" y="33544"/>
                </a:moveTo>
                <a:cubicBezTo>
                  <a:pt x="1253" y="30004"/>
                  <a:pt x="0" y="25849"/>
                  <a:pt x="0" y="21600"/>
                </a:cubicBezTo>
                <a:cubicBezTo>
                  <a:pt x="0" y="9670"/>
                  <a:pt x="9670" y="0"/>
                  <a:pt x="21600" y="0"/>
                </a:cubicBezTo>
                <a:cubicBezTo>
                  <a:pt x="33529" y="0"/>
                  <a:pt x="43200" y="9670"/>
                  <a:pt x="43200" y="21600"/>
                </a:cubicBezTo>
                <a:cubicBezTo>
                  <a:pt x="43200" y="33529"/>
                  <a:pt x="33529" y="43200"/>
                  <a:pt x="21600" y="43200"/>
                </a:cubicBezTo>
                <a:cubicBezTo>
                  <a:pt x="20467" y="43200"/>
                  <a:pt x="19337" y="43110"/>
                  <a:pt x="18219" y="42933"/>
                </a:cubicBezTo>
                <a:lnTo>
                  <a:pt x="21600" y="21600"/>
                </a:lnTo>
                <a:close/>
              </a:path>
            </a:pathLst>
          </a:custGeom>
          <a:noFill/>
          <a:ln w="19050">
            <a:solidFill>
              <a:schemeClr val="bg1"/>
            </a:solidFill>
            <a:prstDash val="sysDot"/>
            <a:round/>
            <a:tailEnd type="triangle" w="med" len="med"/>
          </a:ln>
          <a:effectLst/>
          <a:extLst>
            <a:ext uri="{909E8E84-426E-40dd-AFC4-6F175D3DCCD1}">
              <a14:hiddenFill xmlns:a14="http://schemas.microsoft.com/office/drawing/2010/main">
                <a:gradFill rotWithShape="1">
                  <a:gsLst>
                    <a:gs pos="0">
                      <a:srgbClr val="0066CC"/>
                    </a:gs>
                    <a:gs pos="50000">
                      <a:srgbClr val="CCFFFF"/>
                    </a:gs>
                    <a:gs pos="100000">
                      <a:srgbClr val="0066CC"/>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 name="Arc 4"/>
          <p:cNvSpPr/>
          <p:nvPr/>
        </p:nvSpPr>
        <p:spPr bwMode="gray">
          <a:xfrm rot="5400000" flipH="1">
            <a:off x="5524280" y="1424235"/>
            <a:ext cx="1403732" cy="1498600"/>
          </a:xfrm>
          <a:custGeom>
            <a:avLst/>
            <a:gdLst>
              <a:gd name="G0" fmla="+- 21600 0 0"/>
              <a:gd name="G1" fmla="+- 21600 0 0"/>
              <a:gd name="G2" fmla="+- 21600 0 0"/>
              <a:gd name="T0" fmla="*/ 14429 w 43200"/>
              <a:gd name="T1" fmla="*/ 41975 h 42913"/>
              <a:gd name="T2" fmla="*/ 25112 w 43200"/>
              <a:gd name="T3" fmla="*/ 42913 h 42913"/>
              <a:gd name="T4" fmla="*/ 21600 w 43200"/>
              <a:gd name="T5" fmla="*/ 21600 h 42913"/>
            </a:gdLst>
            <a:ahLst/>
            <a:cxnLst>
              <a:cxn ang="0">
                <a:pos x="T0" y="T1"/>
              </a:cxn>
              <a:cxn ang="0">
                <a:pos x="T2" y="T3"/>
              </a:cxn>
              <a:cxn ang="0">
                <a:pos x="T4" y="T5"/>
              </a:cxn>
            </a:cxnLst>
            <a:rect l="0" t="0" r="r" b="b"/>
            <a:pathLst>
              <a:path w="43200" h="42913" fill="none" extrusionOk="0">
                <a:moveTo>
                  <a:pt x="14429" y="41974"/>
                </a:moveTo>
                <a:cubicBezTo>
                  <a:pt x="5783" y="38932"/>
                  <a:pt x="0" y="30765"/>
                  <a:pt x="0" y="21600"/>
                </a:cubicBezTo>
                <a:cubicBezTo>
                  <a:pt x="0" y="9670"/>
                  <a:pt x="9670" y="0"/>
                  <a:pt x="21600" y="0"/>
                </a:cubicBezTo>
                <a:cubicBezTo>
                  <a:pt x="33529" y="0"/>
                  <a:pt x="43200" y="9670"/>
                  <a:pt x="43200" y="21600"/>
                </a:cubicBezTo>
                <a:cubicBezTo>
                  <a:pt x="43200" y="32173"/>
                  <a:pt x="35545" y="41193"/>
                  <a:pt x="25111" y="42912"/>
                </a:cubicBezTo>
              </a:path>
              <a:path w="43200" h="42913" stroke="0" extrusionOk="0">
                <a:moveTo>
                  <a:pt x="14429" y="41974"/>
                </a:moveTo>
                <a:cubicBezTo>
                  <a:pt x="5783" y="38932"/>
                  <a:pt x="0" y="30765"/>
                  <a:pt x="0" y="21600"/>
                </a:cubicBezTo>
                <a:cubicBezTo>
                  <a:pt x="0" y="9670"/>
                  <a:pt x="9670" y="0"/>
                  <a:pt x="21600" y="0"/>
                </a:cubicBezTo>
                <a:cubicBezTo>
                  <a:pt x="33529" y="0"/>
                  <a:pt x="43200" y="9670"/>
                  <a:pt x="43200" y="21600"/>
                </a:cubicBezTo>
                <a:cubicBezTo>
                  <a:pt x="43200" y="32173"/>
                  <a:pt x="35545" y="41193"/>
                  <a:pt x="25111" y="42912"/>
                </a:cubicBezTo>
                <a:lnTo>
                  <a:pt x="21600" y="21600"/>
                </a:lnTo>
                <a:close/>
              </a:path>
            </a:pathLst>
          </a:custGeom>
          <a:noFill/>
          <a:ln w="12700" cap="rnd">
            <a:solidFill>
              <a:schemeClr val="bg1"/>
            </a:solidFill>
            <a:prstDash val="sysDot"/>
            <a:round/>
            <a:tailEnd type="triangle" w="med" len="med"/>
          </a:ln>
          <a:effectLst/>
          <a:extLst>
            <a:ext uri="{909E8E84-426E-40dd-AFC4-6F175D3DCCD1}">
              <a14:hiddenFill xmlns:a14="http://schemas.microsoft.com/office/drawing/2010/main">
                <a:gradFill rotWithShape="1">
                  <a:gsLst>
                    <a:gs pos="0">
                      <a:srgbClr val="0066CC"/>
                    </a:gs>
                    <a:gs pos="50000">
                      <a:srgbClr val="CCFFFF"/>
                    </a:gs>
                    <a:gs pos="100000">
                      <a:srgbClr val="0066CC"/>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pic>
        <p:nvPicPr>
          <p:cNvPr id="10" name="Picture 5" descr="circuler_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gray">
          <a:xfrm>
            <a:off x="9542433" y="2503471"/>
            <a:ext cx="1365250" cy="1352550"/>
          </a:xfrm>
          <a:prstGeom prst="rect">
            <a:avLst/>
          </a:prstGeom>
          <a:noFill/>
          <a:extLst>
            <a:ext uri="{909E8E84-426E-40dd-AFC4-6F175D3DCCD1}">
              <a14:hiddenFill xmlns:a14="http://schemas.microsoft.com/office/drawing/2010/main">
                <a:solidFill>
                  <a:srgbClr val="FFFFFF"/>
                </a:solidFill>
              </a14:hiddenFill>
            </a:ext>
          </a:extLst>
        </p:spPr>
      </p:pic>
      <p:sp>
        <p:nvSpPr>
          <p:cNvPr id="11" name="Oval 6"/>
          <p:cNvSpPr>
            <a:spLocks noChangeArrowheads="1"/>
          </p:cNvSpPr>
          <p:nvPr/>
        </p:nvSpPr>
        <p:spPr bwMode="gray">
          <a:xfrm>
            <a:off x="9542433" y="2503471"/>
            <a:ext cx="1357313" cy="1355725"/>
          </a:xfrm>
          <a:prstGeom prst="ellipse">
            <a:avLst/>
          </a:prstGeom>
          <a:gradFill rotWithShape="1">
            <a:gsLst>
              <a:gs pos="0">
                <a:srgbClr val="00CC66">
                  <a:gamma/>
                  <a:shade val="26275"/>
                  <a:invGamma/>
                  <a:alpha val="89999"/>
                </a:srgbClr>
              </a:gs>
              <a:gs pos="50000">
                <a:srgbClr val="00CC66">
                  <a:alpha val="45000"/>
                </a:srgbClr>
              </a:gs>
              <a:gs pos="100000">
                <a:srgbClr val="00CC66">
                  <a:gamma/>
                  <a:shade val="26275"/>
                  <a:invGamma/>
                  <a:alpha val="89999"/>
                </a:srgbClr>
              </a:gs>
            </a:gsLst>
            <a:lin ang="540000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latin typeface="STXinwei" charset="-122"/>
              <a:ea typeface="STXinwei" charset="-122"/>
              <a:cs typeface="STXinwei" charset="-122"/>
            </a:endParaRPr>
          </a:p>
        </p:txBody>
      </p:sp>
      <p:sp>
        <p:nvSpPr>
          <p:cNvPr id="12" name="Freeform 7"/>
          <p:cNvSpPr/>
          <p:nvPr/>
        </p:nvSpPr>
        <p:spPr bwMode="gray">
          <a:xfrm>
            <a:off x="9682133" y="2530459"/>
            <a:ext cx="1066800" cy="471487"/>
          </a:xfrm>
          <a:custGeom>
            <a:avLst/>
            <a:gdLst>
              <a:gd name="T0" fmla="*/ 1301 w 1321"/>
              <a:gd name="T1" fmla="*/ 401 h 712"/>
              <a:gd name="T2" fmla="*/ 1317 w 1321"/>
              <a:gd name="T3" fmla="*/ 442 h 712"/>
              <a:gd name="T4" fmla="*/ 1321 w 1321"/>
              <a:gd name="T5" fmla="*/ 481 h 712"/>
              <a:gd name="T6" fmla="*/ 1315 w 1321"/>
              <a:gd name="T7" fmla="*/ 516 h 712"/>
              <a:gd name="T8" fmla="*/ 1298 w 1321"/>
              <a:gd name="T9" fmla="*/ 550 h 712"/>
              <a:gd name="T10" fmla="*/ 1272 w 1321"/>
              <a:gd name="T11" fmla="*/ 579 h 712"/>
              <a:gd name="T12" fmla="*/ 1239 w 1321"/>
              <a:gd name="T13" fmla="*/ 604 h 712"/>
              <a:gd name="T14" fmla="*/ 1196 w 1321"/>
              <a:gd name="T15" fmla="*/ 628 h 712"/>
              <a:gd name="T16" fmla="*/ 1147 w 1321"/>
              <a:gd name="T17" fmla="*/ 649 h 712"/>
              <a:gd name="T18" fmla="*/ 1092 w 1321"/>
              <a:gd name="T19" fmla="*/ 667 h 712"/>
              <a:gd name="T20" fmla="*/ 1031 w 1321"/>
              <a:gd name="T21" fmla="*/ 683 h 712"/>
              <a:gd name="T22" fmla="*/ 967 w 1321"/>
              <a:gd name="T23" fmla="*/ 694 h 712"/>
              <a:gd name="T24" fmla="*/ 896 w 1321"/>
              <a:gd name="T25" fmla="*/ 704 h 712"/>
              <a:gd name="T26" fmla="*/ 824 w 1321"/>
              <a:gd name="T27" fmla="*/ 710 h 712"/>
              <a:gd name="T28" fmla="*/ 795 w 1321"/>
              <a:gd name="T29" fmla="*/ 712 h 712"/>
              <a:gd name="T30" fmla="*/ 476 w 1321"/>
              <a:gd name="T31" fmla="*/ 712 h 712"/>
              <a:gd name="T32" fmla="*/ 472 w 1321"/>
              <a:gd name="T33" fmla="*/ 712 h 712"/>
              <a:gd name="T34" fmla="*/ 409 w 1321"/>
              <a:gd name="T35" fmla="*/ 708 h 712"/>
              <a:gd name="T36" fmla="*/ 348 w 1321"/>
              <a:gd name="T37" fmla="*/ 704 h 712"/>
              <a:gd name="T38" fmla="*/ 290 w 1321"/>
              <a:gd name="T39" fmla="*/ 696 h 712"/>
              <a:gd name="T40" fmla="*/ 235 w 1321"/>
              <a:gd name="T41" fmla="*/ 689 h 712"/>
              <a:gd name="T42" fmla="*/ 186 w 1321"/>
              <a:gd name="T43" fmla="*/ 677 h 712"/>
              <a:gd name="T44" fmla="*/ 141 w 1321"/>
              <a:gd name="T45" fmla="*/ 663 h 712"/>
              <a:gd name="T46" fmla="*/ 102 w 1321"/>
              <a:gd name="T47" fmla="*/ 648 h 712"/>
              <a:gd name="T48" fmla="*/ 67 w 1321"/>
              <a:gd name="T49" fmla="*/ 630 h 712"/>
              <a:gd name="T50" fmla="*/ 39 w 1321"/>
              <a:gd name="T51" fmla="*/ 608 h 712"/>
              <a:gd name="T52" fmla="*/ 18 w 1321"/>
              <a:gd name="T53" fmla="*/ 583 h 712"/>
              <a:gd name="T54" fmla="*/ 6 w 1321"/>
              <a:gd name="T55" fmla="*/ 554 h 712"/>
              <a:gd name="T56" fmla="*/ 0 w 1321"/>
              <a:gd name="T57" fmla="*/ 524 h 712"/>
              <a:gd name="T58" fmla="*/ 0 w 1321"/>
              <a:gd name="T59" fmla="*/ 520 h 712"/>
              <a:gd name="T60" fmla="*/ 4 w 1321"/>
              <a:gd name="T61" fmla="*/ 487 h 712"/>
              <a:gd name="T62" fmla="*/ 16 w 1321"/>
              <a:gd name="T63" fmla="*/ 446 h 712"/>
              <a:gd name="T64" fmla="*/ 51 w 1321"/>
              <a:gd name="T65" fmla="*/ 370 h 712"/>
              <a:gd name="T66" fmla="*/ 94 w 1321"/>
              <a:gd name="T67" fmla="*/ 299 h 712"/>
              <a:gd name="T68" fmla="*/ 147 w 1321"/>
              <a:gd name="T69" fmla="*/ 235 h 712"/>
              <a:gd name="T70" fmla="*/ 204 w 1321"/>
              <a:gd name="T71" fmla="*/ 176 h 712"/>
              <a:gd name="T72" fmla="*/ 270 w 1321"/>
              <a:gd name="T73" fmla="*/ 125 h 712"/>
              <a:gd name="T74" fmla="*/ 341 w 1321"/>
              <a:gd name="T75" fmla="*/ 82 h 712"/>
              <a:gd name="T76" fmla="*/ 415 w 1321"/>
              <a:gd name="T77" fmla="*/ 47 h 712"/>
              <a:gd name="T78" fmla="*/ 497 w 1321"/>
              <a:gd name="T79" fmla="*/ 21 h 712"/>
              <a:gd name="T80" fmla="*/ 581 w 1321"/>
              <a:gd name="T81" fmla="*/ 6 h 712"/>
              <a:gd name="T82" fmla="*/ 667 w 1321"/>
              <a:gd name="T83" fmla="*/ 0 h 712"/>
              <a:gd name="T84" fmla="*/ 667 w 1321"/>
              <a:gd name="T85" fmla="*/ 0 h 712"/>
              <a:gd name="T86" fmla="*/ 759 w 1321"/>
              <a:gd name="T87" fmla="*/ 6 h 712"/>
              <a:gd name="T88" fmla="*/ 847 w 1321"/>
              <a:gd name="T89" fmla="*/ 23 h 712"/>
              <a:gd name="T90" fmla="*/ 932 w 1321"/>
              <a:gd name="T91" fmla="*/ 53 h 712"/>
              <a:gd name="T92" fmla="*/ 1010 w 1321"/>
              <a:gd name="T93" fmla="*/ 90 h 712"/>
              <a:gd name="T94" fmla="*/ 1082 w 1321"/>
              <a:gd name="T95" fmla="*/ 137 h 712"/>
              <a:gd name="T96" fmla="*/ 1149 w 1321"/>
              <a:gd name="T97" fmla="*/ 194 h 712"/>
              <a:gd name="T98" fmla="*/ 1208 w 1321"/>
              <a:gd name="T99" fmla="*/ 256 h 712"/>
              <a:gd name="T100" fmla="*/ 1258 w 1321"/>
              <a:gd name="T101" fmla="*/ 325 h 712"/>
              <a:gd name="T102" fmla="*/ 1301 w 1321"/>
              <a:gd name="T103" fmla="*/ 401 h 712"/>
              <a:gd name="T104" fmla="*/ 1301 w 1321"/>
              <a:gd name="T105" fmla="*/ 40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667" y="0"/>
                </a:lnTo>
                <a:lnTo>
                  <a:pt x="759" y="6"/>
                </a:lnTo>
                <a:lnTo>
                  <a:pt x="847" y="23"/>
                </a:lnTo>
                <a:lnTo>
                  <a:pt x="932" y="53"/>
                </a:lnTo>
                <a:lnTo>
                  <a:pt x="1010" y="90"/>
                </a:lnTo>
                <a:lnTo>
                  <a:pt x="1082" y="137"/>
                </a:lnTo>
                <a:lnTo>
                  <a:pt x="1149" y="194"/>
                </a:lnTo>
                <a:lnTo>
                  <a:pt x="1208" y="256"/>
                </a:lnTo>
                <a:lnTo>
                  <a:pt x="1258" y="325"/>
                </a:lnTo>
                <a:lnTo>
                  <a:pt x="1301" y="401"/>
                </a:lnTo>
                <a:lnTo>
                  <a:pt x="1301" y="401"/>
                </a:lnTo>
                <a:close/>
              </a:path>
            </a:pathLst>
          </a:custGeom>
          <a:gradFill rotWithShape="1">
            <a:gsLst>
              <a:gs pos="0">
                <a:srgbClr val="FFFFFF"/>
              </a:gs>
              <a:gs pos="100000">
                <a:srgbClr val="00CC66">
                  <a:alpha val="17999"/>
                </a:srgbClr>
              </a:gs>
            </a:gsLst>
            <a:lin ang="5400000" scaled="1"/>
          </a:gradFill>
          <a:ln>
            <a:noFill/>
          </a:ln>
          <a:extLst>
            <a:ext uri="{91240B29-F687-4f45-9708-019B960494DF}">
              <a14:hiddenLine xmlns:a14="http://schemas.microsoft.com/office/drawing/2010/main" w="0">
                <a:solidFill>
                  <a:srgbClr val="BBF6EE"/>
                </a:solidFill>
                <a:prstDash val="solid"/>
                <a:round/>
              </a14:hiddenLine>
            </a:ext>
          </a:extLst>
        </p:spPr>
        <p:txBody>
          <a:bodyPr/>
          <a:lstStyle/>
          <a:p>
            <a:endParaRPr lang="zh-CN" altLang="en-US"/>
          </a:p>
        </p:txBody>
      </p:sp>
      <p:grpSp>
        <p:nvGrpSpPr>
          <p:cNvPr id="13" name="Group 8"/>
          <p:cNvGrpSpPr/>
          <p:nvPr/>
        </p:nvGrpSpPr>
        <p:grpSpPr bwMode="auto">
          <a:xfrm rot="-1297425" flipH="1" flipV="1">
            <a:off x="9645621" y="3560746"/>
            <a:ext cx="1184275" cy="288925"/>
            <a:chOff x="2532" y="1051"/>
            <a:chExt cx="893" cy="246"/>
          </a:xfrm>
        </p:grpSpPr>
        <p:grpSp>
          <p:nvGrpSpPr>
            <p:cNvPr id="14" name="Group 9"/>
            <p:cNvGrpSpPr/>
            <p:nvPr/>
          </p:nvGrpSpPr>
          <p:grpSpPr bwMode="auto">
            <a:xfrm>
              <a:off x="2532" y="1051"/>
              <a:ext cx="743" cy="185"/>
              <a:chOff x="1565" y="2568"/>
              <a:chExt cx="1118" cy="279"/>
            </a:xfrm>
          </p:grpSpPr>
          <p:sp>
            <p:nvSpPr>
              <p:cNvPr id="21" name="AutoShape 10"/>
              <p:cNvSpPr>
                <a:spLocks noChangeArrowheads="1"/>
              </p:cNvSpPr>
              <p:nvPr/>
            </p:nvSpPr>
            <p:spPr bwMode="gray">
              <a:xfrm rot="5263130">
                <a:off x="1859"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2" name="AutoShape 11"/>
              <p:cNvSpPr>
                <a:spLocks noChangeArrowheads="1"/>
              </p:cNvSpPr>
              <p:nvPr/>
            </p:nvSpPr>
            <p:spPr bwMode="gray">
              <a:xfrm rot="6078281">
                <a:off x="1995"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3" name="AutoShape 12"/>
              <p:cNvSpPr>
                <a:spLocks noChangeArrowheads="1"/>
              </p:cNvSpPr>
              <p:nvPr/>
            </p:nvSpPr>
            <p:spPr bwMode="gray">
              <a:xfrm rot="6373927">
                <a:off x="2071" y="229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4" name="AutoShape 13"/>
              <p:cNvSpPr>
                <a:spLocks noChangeArrowheads="1"/>
              </p:cNvSpPr>
              <p:nvPr/>
            </p:nvSpPr>
            <p:spPr bwMode="gray">
              <a:xfrm rot="6906312">
                <a:off x="2161" y="232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15" name="Group 14"/>
            <p:cNvGrpSpPr/>
            <p:nvPr/>
          </p:nvGrpSpPr>
          <p:grpSpPr bwMode="auto">
            <a:xfrm rot="1353540">
              <a:off x="2682" y="1111"/>
              <a:ext cx="743" cy="186"/>
              <a:chOff x="1565" y="2568"/>
              <a:chExt cx="1118" cy="279"/>
            </a:xfrm>
          </p:grpSpPr>
          <p:sp>
            <p:nvSpPr>
              <p:cNvPr id="16" name="AutoShape 15"/>
              <p:cNvSpPr>
                <a:spLocks noChangeArrowheads="1"/>
              </p:cNvSpPr>
              <p:nvPr/>
            </p:nvSpPr>
            <p:spPr bwMode="gray">
              <a:xfrm rot="5263130">
                <a:off x="1859"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7" name="AutoShape 16"/>
              <p:cNvSpPr>
                <a:spLocks noChangeArrowheads="1"/>
              </p:cNvSpPr>
              <p:nvPr/>
            </p:nvSpPr>
            <p:spPr bwMode="gray">
              <a:xfrm rot="6078281">
                <a:off x="1995"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8" name="AutoShape 17"/>
              <p:cNvSpPr>
                <a:spLocks noChangeArrowheads="1"/>
              </p:cNvSpPr>
              <p:nvPr/>
            </p:nvSpPr>
            <p:spPr bwMode="gray">
              <a:xfrm rot="6373927">
                <a:off x="2071" y="229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 name="AutoShape 18"/>
              <p:cNvSpPr>
                <a:spLocks noChangeArrowheads="1"/>
              </p:cNvSpPr>
              <p:nvPr/>
            </p:nvSpPr>
            <p:spPr bwMode="gray">
              <a:xfrm rot="6906312">
                <a:off x="2161" y="232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pic>
        <p:nvPicPr>
          <p:cNvPr id="26" name="Picture 19" descr="circuler_1"/>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gray">
          <a:xfrm>
            <a:off x="5599278" y="1535551"/>
            <a:ext cx="1253930" cy="1242117"/>
          </a:xfrm>
          <a:prstGeom prst="rect">
            <a:avLst/>
          </a:prstGeom>
          <a:noFill/>
          <a:extLst>
            <a:ext uri="{909E8E84-426E-40dd-AFC4-6F175D3DCCD1}">
              <a14:hiddenFill xmlns:a14="http://schemas.microsoft.com/office/drawing/2010/main">
                <a:solidFill>
                  <a:srgbClr val="FFFFFF"/>
                </a:solidFill>
              </a14:hiddenFill>
            </a:ext>
          </a:extLst>
        </p:spPr>
      </p:pic>
      <p:sp>
        <p:nvSpPr>
          <p:cNvPr id="27" name="Oval 20"/>
          <p:cNvSpPr>
            <a:spLocks noChangeArrowheads="1"/>
          </p:cNvSpPr>
          <p:nvPr/>
        </p:nvSpPr>
        <p:spPr bwMode="gray">
          <a:xfrm>
            <a:off x="5609554" y="1568603"/>
            <a:ext cx="1235717" cy="1190752"/>
          </a:xfrm>
          <a:prstGeom prst="ellipse">
            <a:avLst/>
          </a:prstGeom>
          <a:gradFill rotWithShape="1">
            <a:gsLst>
              <a:gs pos="0">
                <a:srgbClr val="D15305">
                  <a:gamma/>
                  <a:shade val="26275"/>
                  <a:invGamma/>
                  <a:alpha val="89999"/>
                </a:srgbClr>
              </a:gs>
              <a:gs pos="50000">
                <a:srgbClr val="D15305">
                  <a:alpha val="45000"/>
                </a:srgbClr>
              </a:gs>
              <a:gs pos="100000">
                <a:srgbClr val="D15305">
                  <a:gamma/>
                  <a:shade val="26275"/>
                  <a:invGamma/>
                  <a:alpha val="89999"/>
                </a:srgbClr>
              </a:gs>
            </a:gsLst>
            <a:lin ang="540000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8" name="Freeform 21"/>
          <p:cNvSpPr/>
          <p:nvPr/>
        </p:nvSpPr>
        <p:spPr bwMode="gray">
          <a:xfrm>
            <a:off x="5743937" y="1614450"/>
            <a:ext cx="971159" cy="413052"/>
          </a:xfrm>
          <a:custGeom>
            <a:avLst/>
            <a:gdLst>
              <a:gd name="T0" fmla="*/ 1301 w 1321"/>
              <a:gd name="T1" fmla="*/ 401 h 712"/>
              <a:gd name="T2" fmla="*/ 1317 w 1321"/>
              <a:gd name="T3" fmla="*/ 442 h 712"/>
              <a:gd name="T4" fmla="*/ 1321 w 1321"/>
              <a:gd name="T5" fmla="*/ 481 h 712"/>
              <a:gd name="T6" fmla="*/ 1315 w 1321"/>
              <a:gd name="T7" fmla="*/ 516 h 712"/>
              <a:gd name="T8" fmla="*/ 1298 w 1321"/>
              <a:gd name="T9" fmla="*/ 550 h 712"/>
              <a:gd name="T10" fmla="*/ 1272 w 1321"/>
              <a:gd name="T11" fmla="*/ 579 h 712"/>
              <a:gd name="T12" fmla="*/ 1239 w 1321"/>
              <a:gd name="T13" fmla="*/ 604 h 712"/>
              <a:gd name="T14" fmla="*/ 1196 w 1321"/>
              <a:gd name="T15" fmla="*/ 628 h 712"/>
              <a:gd name="T16" fmla="*/ 1147 w 1321"/>
              <a:gd name="T17" fmla="*/ 649 h 712"/>
              <a:gd name="T18" fmla="*/ 1092 w 1321"/>
              <a:gd name="T19" fmla="*/ 667 h 712"/>
              <a:gd name="T20" fmla="*/ 1031 w 1321"/>
              <a:gd name="T21" fmla="*/ 683 h 712"/>
              <a:gd name="T22" fmla="*/ 967 w 1321"/>
              <a:gd name="T23" fmla="*/ 694 h 712"/>
              <a:gd name="T24" fmla="*/ 896 w 1321"/>
              <a:gd name="T25" fmla="*/ 704 h 712"/>
              <a:gd name="T26" fmla="*/ 824 w 1321"/>
              <a:gd name="T27" fmla="*/ 710 h 712"/>
              <a:gd name="T28" fmla="*/ 795 w 1321"/>
              <a:gd name="T29" fmla="*/ 712 h 712"/>
              <a:gd name="T30" fmla="*/ 476 w 1321"/>
              <a:gd name="T31" fmla="*/ 712 h 712"/>
              <a:gd name="T32" fmla="*/ 472 w 1321"/>
              <a:gd name="T33" fmla="*/ 712 h 712"/>
              <a:gd name="T34" fmla="*/ 409 w 1321"/>
              <a:gd name="T35" fmla="*/ 708 h 712"/>
              <a:gd name="T36" fmla="*/ 348 w 1321"/>
              <a:gd name="T37" fmla="*/ 704 h 712"/>
              <a:gd name="T38" fmla="*/ 290 w 1321"/>
              <a:gd name="T39" fmla="*/ 696 h 712"/>
              <a:gd name="T40" fmla="*/ 235 w 1321"/>
              <a:gd name="T41" fmla="*/ 689 h 712"/>
              <a:gd name="T42" fmla="*/ 186 w 1321"/>
              <a:gd name="T43" fmla="*/ 677 h 712"/>
              <a:gd name="T44" fmla="*/ 141 w 1321"/>
              <a:gd name="T45" fmla="*/ 663 h 712"/>
              <a:gd name="T46" fmla="*/ 102 w 1321"/>
              <a:gd name="T47" fmla="*/ 648 h 712"/>
              <a:gd name="T48" fmla="*/ 67 w 1321"/>
              <a:gd name="T49" fmla="*/ 630 h 712"/>
              <a:gd name="T50" fmla="*/ 39 w 1321"/>
              <a:gd name="T51" fmla="*/ 608 h 712"/>
              <a:gd name="T52" fmla="*/ 18 w 1321"/>
              <a:gd name="T53" fmla="*/ 583 h 712"/>
              <a:gd name="T54" fmla="*/ 6 w 1321"/>
              <a:gd name="T55" fmla="*/ 554 h 712"/>
              <a:gd name="T56" fmla="*/ 0 w 1321"/>
              <a:gd name="T57" fmla="*/ 524 h 712"/>
              <a:gd name="T58" fmla="*/ 0 w 1321"/>
              <a:gd name="T59" fmla="*/ 520 h 712"/>
              <a:gd name="T60" fmla="*/ 4 w 1321"/>
              <a:gd name="T61" fmla="*/ 487 h 712"/>
              <a:gd name="T62" fmla="*/ 16 w 1321"/>
              <a:gd name="T63" fmla="*/ 446 h 712"/>
              <a:gd name="T64" fmla="*/ 51 w 1321"/>
              <a:gd name="T65" fmla="*/ 370 h 712"/>
              <a:gd name="T66" fmla="*/ 94 w 1321"/>
              <a:gd name="T67" fmla="*/ 299 h 712"/>
              <a:gd name="T68" fmla="*/ 147 w 1321"/>
              <a:gd name="T69" fmla="*/ 235 h 712"/>
              <a:gd name="T70" fmla="*/ 204 w 1321"/>
              <a:gd name="T71" fmla="*/ 176 h 712"/>
              <a:gd name="T72" fmla="*/ 270 w 1321"/>
              <a:gd name="T73" fmla="*/ 125 h 712"/>
              <a:gd name="T74" fmla="*/ 341 w 1321"/>
              <a:gd name="T75" fmla="*/ 82 h 712"/>
              <a:gd name="T76" fmla="*/ 415 w 1321"/>
              <a:gd name="T77" fmla="*/ 47 h 712"/>
              <a:gd name="T78" fmla="*/ 497 w 1321"/>
              <a:gd name="T79" fmla="*/ 21 h 712"/>
              <a:gd name="T80" fmla="*/ 581 w 1321"/>
              <a:gd name="T81" fmla="*/ 6 h 712"/>
              <a:gd name="T82" fmla="*/ 667 w 1321"/>
              <a:gd name="T83" fmla="*/ 0 h 712"/>
              <a:gd name="T84" fmla="*/ 667 w 1321"/>
              <a:gd name="T85" fmla="*/ 0 h 712"/>
              <a:gd name="T86" fmla="*/ 759 w 1321"/>
              <a:gd name="T87" fmla="*/ 6 h 712"/>
              <a:gd name="T88" fmla="*/ 847 w 1321"/>
              <a:gd name="T89" fmla="*/ 23 h 712"/>
              <a:gd name="T90" fmla="*/ 932 w 1321"/>
              <a:gd name="T91" fmla="*/ 53 h 712"/>
              <a:gd name="T92" fmla="*/ 1010 w 1321"/>
              <a:gd name="T93" fmla="*/ 90 h 712"/>
              <a:gd name="T94" fmla="*/ 1082 w 1321"/>
              <a:gd name="T95" fmla="*/ 137 h 712"/>
              <a:gd name="T96" fmla="*/ 1149 w 1321"/>
              <a:gd name="T97" fmla="*/ 194 h 712"/>
              <a:gd name="T98" fmla="*/ 1208 w 1321"/>
              <a:gd name="T99" fmla="*/ 256 h 712"/>
              <a:gd name="T100" fmla="*/ 1258 w 1321"/>
              <a:gd name="T101" fmla="*/ 325 h 712"/>
              <a:gd name="T102" fmla="*/ 1301 w 1321"/>
              <a:gd name="T103" fmla="*/ 401 h 712"/>
              <a:gd name="T104" fmla="*/ 1301 w 1321"/>
              <a:gd name="T105" fmla="*/ 40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667" y="0"/>
                </a:lnTo>
                <a:lnTo>
                  <a:pt x="759" y="6"/>
                </a:lnTo>
                <a:lnTo>
                  <a:pt x="847" y="23"/>
                </a:lnTo>
                <a:lnTo>
                  <a:pt x="932" y="53"/>
                </a:lnTo>
                <a:lnTo>
                  <a:pt x="1010" y="90"/>
                </a:lnTo>
                <a:lnTo>
                  <a:pt x="1082" y="137"/>
                </a:lnTo>
                <a:lnTo>
                  <a:pt x="1149" y="194"/>
                </a:lnTo>
                <a:lnTo>
                  <a:pt x="1208" y="256"/>
                </a:lnTo>
                <a:lnTo>
                  <a:pt x="1258" y="325"/>
                </a:lnTo>
                <a:lnTo>
                  <a:pt x="1301" y="401"/>
                </a:lnTo>
                <a:lnTo>
                  <a:pt x="1301" y="401"/>
                </a:lnTo>
                <a:close/>
              </a:path>
            </a:pathLst>
          </a:custGeom>
          <a:gradFill rotWithShape="1">
            <a:gsLst>
              <a:gs pos="0">
                <a:srgbClr val="FFFFFF"/>
              </a:gs>
              <a:gs pos="100000">
                <a:srgbClr val="CC6600">
                  <a:alpha val="17999"/>
                </a:srgbClr>
              </a:gs>
            </a:gsLst>
            <a:lin ang="5400000" scaled="1"/>
          </a:gradFill>
          <a:ln>
            <a:noFill/>
          </a:ln>
          <a:extLst>
            <a:ext uri="{91240B29-F687-4f45-9708-019B960494DF}">
              <a14:hiddenLine xmlns:a14="http://schemas.microsoft.com/office/drawing/2010/main" w="0">
                <a:solidFill>
                  <a:srgbClr val="BBF6EE"/>
                </a:solidFill>
                <a:prstDash val="solid"/>
                <a:round/>
              </a14:hiddenLine>
            </a:ext>
          </a:extLst>
        </p:spPr>
        <p:txBody>
          <a:bodyPr/>
          <a:lstStyle/>
          <a:p>
            <a:endParaRPr lang="zh-CN" altLang="en-US"/>
          </a:p>
        </p:txBody>
      </p:sp>
      <p:sp>
        <p:nvSpPr>
          <p:cNvPr id="29" name="Rectangle 22"/>
          <p:cNvSpPr>
            <a:spLocks noChangeArrowheads="1"/>
          </p:cNvSpPr>
          <p:nvPr/>
        </p:nvSpPr>
        <p:spPr bwMode="auto">
          <a:xfrm>
            <a:off x="5546889" y="1904555"/>
            <a:ext cx="1420580" cy="400110"/>
          </a:xfrm>
          <a:prstGeom prst="rect">
            <a:avLst/>
          </a:prstGeom>
          <a:noFill/>
          <a:ln>
            <a:noFill/>
          </a:ln>
          <a:effectLst>
            <a:outerShdw dist="17961" dir="2700000" algn="ctr" rotWithShape="0">
              <a:srgbClr val="FFFFFF">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p>
            <a:pPr algn="ctr" eaLnBrk="0" hangingPunct="0"/>
            <a:r>
              <a:rPr lang="en-US" altLang="zh-CN" sz="2000" b="1" dirty="0" smtClean="0">
                <a:solidFill>
                  <a:srgbClr val="1C1C1C"/>
                </a:solidFill>
                <a:latin typeface="STXinwei" charset="-122"/>
                <a:ea typeface="STXinwei" charset="-122"/>
                <a:cs typeface="STXinwei" charset="-122"/>
              </a:rPr>
              <a:t>RF</a:t>
            </a:r>
            <a:endParaRPr lang="en-US" altLang="zh-CN" sz="2000" b="1" dirty="0">
              <a:solidFill>
                <a:srgbClr val="1C1C1C"/>
              </a:solidFill>
              <a:latin typeface="STXinwei" charset="-122"/>
              <a:ea typeface="STXinwei" charset="-122"/>
              <a:cs typeface="STXinwei" charset="-122"/>
            </a:endParaRPr>
          </a:p>
        </p:txBody>
      </p:sp>
      <p:sp>
        <p:nvSpPr>
          <p:cNvPr id="30" name="Rectangle 23"/>
          <p:cNvSpPr>
            <a:spLocks noChangeArrowheads="1"/>
          </p:cNvSpPr>
          <p:nvPr/>
        </p:nvSpPr>
        <p:spPr bwMode="auto">
          <a:xfrm>
            <a:off x="9816952" y="2924764"/>
            <a:ext cx="864339" cy="400110"/>
          </a:xfrm>
          <a:prstGeom prst="rect">
            <a:avLst/>
          </a:prstGeom>
          <a:noFill/>
          <a:ln>
            <a:noFill/>
          </a:ln>
          <a:effectLst>
            <a:outerShdw dist="17961" dir="2700000" algn="ctr" rotWithShape="0">
              <a:srgbClr val="FFFFFF">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lgn="ctr" eaLnBrk="0" hangingPunct="0"/>
            <a:r>
              <a:rPr lang="en-US" altLang="zh-CN" sz="2000" b="1" dirty="0" smtClean="0">
                <a:solidFill>
                  <a:srgbClr val="1C1C1C"/>
                </a:solidFill>
                <a:latin typeface="STXinwei" charset="-122"/>
                <a:ea typeface="STXinwei" charset="-122"/>
                <a:cs typeface="STXinwei" charset="-122"/>
              </a:rPr>
              <a:t>GBDT</a:t>
            </a:r>
            <a:endParaRPr lang="en-US" altLang="zh-CN" sz="2000" b="1" dirty="0">
              <a:solidFill>
                <a:srgbClr val="1C1C1C"/>
              </a:solidFill>
              <a:latin typeface="STXinwei" charset="-122"/>
              <a:ea typeface="STXinwei" charset="-122"/>
              <a:cs typeface="STXinwei" charset="-122"/>
            </a:endParaRPr>
          </a:p>
        </p:txBody>
      </p:sp>
      <p:grpSp>
        <p:nvGrpSpPr>
          <p:cNvPr id="31" name="Group 26"/>
          <p:cNvGrpSpPr/>
          <p:nvPr/>
        </p:nvGrpSpPr>
        <p:grpSpPr bwMode="auto">
          <a:xfrm>
            <a:off x="6427758" y="2312950"/>
            <a:ext cx="579438" cy="1350962"/>
            <a:chOff x="1821" y="1330"/>
            <a:chExt cx="365" cy="851"/>
          </a:xfrm>
        </p:grpSpPr>
        <p:sp>
          <p:nvSpPr>
            <p:cNvPr id="32" name="Oval 27"/>
            <p:cNvSpPr>
              <a:spLocks noChangeArrowheads="1"/>
            </p:cNvSpPr>
            <p:nvPr/>
          </p:nvSpPr>
          <p:spPr bwMode="auto">
            <a:xfrm rot="-2509211">
              <a:off x="1821" y="1447"/>
              <a:ext cx="101" cy="30"/>
            </a:xfrm>
            <a:prstGeom prst="ellipse">
              <a:avLst/>
            </a:prstGeom>
            <a:gradFill rotWithShape="1">
              <a:gsLst>
                <a:gs pos="0">
                  <a:srgbClr val="660066"/>
                </a:gs>
                <a:gs pos="50000">
                  <a:srgbClr val="660066">
                    <a:gamma/>
                    <a:tint val="40000"/>
                    <a:invGamma/>
                  </a:srgbClr>
                </a:gs>
                <a:gs pos="100000">
                  <a:srgbClr val="660066"/>
                </a:gs>
              </a:gsLst>
              <a:lin ang="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3" name="AutoShape 28"/>
            <p:cNvSpPr>
              <a:spLocks noChangeArrowheads="1"/>
            </p:cNvSpPr>
            <p:nvPr/>
          </p:nvSpPr>
          <p:spPr bwMode="gray">
            <a:xfrm rot="8122410">
              <a:off x="2131" y="1330"/>
              <a:ext cx="55" cy="851"/>
            </a:xfrm>
            <a:prstGeom prst="can">
              <a:avLst>
                <a:gd name="adj" fmla="val 41332"/>
              </a:avLst>
            </a:prstGeom>
            <a:gradFill rotWithShape="1">
              <a:gsLst>
                <a:gs pos="0">
                  <a:srgbClr val="808080"/>
                </a:gs>
                <a:gs pos="50000">
                  <a:srgbClr val="808080">
                    <a:gamma/>
                    <a:tint val="0"/>
                    <a:invGamma/>
                  </a:srgbClr>
                </a:gs>
                <a:gs pos="100000">
                  <a:srgbClr val="808080"/>
                </a:gs>
              </a:gsLst>
              <a:lin ang="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34" name="Group 29"/>
          <p:cNvGrpSpPr/>
          <p:nvPr/>
        </p:nvGrpSpPr>
        <p:grpSpPr bwMode="auto">
          <a:xfrm rot="19799765">
            <a:off x="8373844" y="3498837"/>
            <a:ext cx="1474788" cy="139700"/>
            <a:chOff x="3083" y="2333"/>
            <a:chExt cx="1098" cy="55"/>
          </a:xfrm>
        </p:grpSpPr>
        <p:sp>
          <p:nvSpPr>
            <p:cNvPr id="35" name="Oval 30"/>
            <p:cNvSpPr>
              <a:spLocks noChangeArrowheads="1"/>
            </p:cNvSpPr>
            <p:nvPr/>
          </p:nvSpPr>
          <p:spPr bwMode="auto">
            <a:xfrm rot="5607574">
              <a:off x="4129" y="2337"/>
              <a:ext cx="55" cy="48"/>
            </a:xfrm>
            <a:prstGeom prst="ellipse">
              <a:avLst/>
            </a:prstGeom>
            <a:gradFill rotWithShape="1">
              <a:gsLst>
                <a:gs pos="0">
                  <a:srgbClr val="00FFFF">
                    <a:gamma/>
                    <a:shade val="20000"/>
                    <a:invGamma/>
                  </a:srgbClr>
                </a:gs>
                <a:gs pos="50000">
                  <a:srgbClr val="00FFFF"/>
                </a:gs>
                <a:gs pos="100000">
                  <a:srgbClr val="00FFFF">
                    <a:gamma/>
                    <a:shade val="20000"/>
                    <a:invGamma/>
                  </a:srgbClr>
                </a:gs>
              </a:gsLst>
              <a:lin ang="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6" name="AutoShape 31"/>
            <p:cNvSpPr>
              <a:spLocks noChangeArrowheads="1"/>
            </p:cNvSpPr>
            <p:nvPr/>
          </p:nvSpPr>
          <p:spPr bwMode="gray">
            <a:xfrm rot="16242395" flipH="1">
              <a:off x="3606" y="1810"/>
              <a:ext cx="40" cy="1086"/>
            </a:xfrm>
            <a:prstGeom prst="can">
              <a:avLst>
                <a:gd name="adj" fmla="val 72526"/>
              </a:avLst>
            </a:prstGeom>
            <a:gradFill rotWithShape="1">
              <a:gsLst>
                <a:gs pos="0">
                  <a:srgbClr val="808080"/>
                </a:gs>
                <a:gs pos="50000">
                  <a:srgbClr val="808080">
                    <a:gamma/>
                    <a:tint val="0"/>
                    <a:invGamma/>
                  </a:srgbClr>
                </a:gs>
                <a:gs pos="100000">
                  <a:srgbClr val="808080"/>
                </a:gs>
              </a:gsLst>
              <a:lin ang="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pic>
        <p:nvPicPr>
          <p:cNvPr id="37" name="Picture 32" descr="circuler_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gray">
          <a:xfrm>
            <a:off x="7105621" y="2989225"/>
            <a:ext cx="1654175" cy="1641475"/>
          </a:xfrm>
          <a:prstGeom prst="rect">
            <a:avLst/>
          </a:prstGeom>
          <a:noFill/>
          <a:extLst>
            <a:ext uri="{909E8E84-426E-40dd-AFC4-6F175D3DCCD1}">
              <a14:hiddenFill xmlns:a14="http://schemas.microsoft.com/office/drawing/2010/main">
                <a:solidFill>
                  <a:srgbClr val="FFFFFF"/>
                </a:solidFill>
              </a14:hiddenFill>
            </a:ext>
          </a:extLst>
        </p:spPr>
      </p:pic>
      <p:sp>
        <p:nvSpPr>
          <p:cNvPr id="38" name="Oval 33"/>
          <p:cNvSpPr>
            <a:spLocks noChangeArrowheads="1"/>
          </p:cNvSpPr>
          <p:nvPr/>
        </p:nvSpPr>
        <p:spPr bwMode="gray">
          <a:xfrm>
            <a:off x="7105621" y="2989225"/>
            <a:ext cx="1643062" cy="1644650"/>
          </a:xfrm>
          <a:prstGeom prst="ellipse">
            <a:avLst/>
          </a:prstGeom>
          <a:gradFill rotWithShape="1">
            <a:gsLst>
              <a:gs pos="0">
                <a:srgbClr val="FFFF00">
                  <a:alpha val="45000"/>
                </a:srgbClr>
              </a:gs>
              <a:gs pos="100000">
                <a:srgbClr val="FFFF00">
                  <a:gamma/>
                  <a:shade val="26275"/>
                  <a:invGamma/>
                  <a:alpha val="89999"/>
                </a:srgbClr>
              </a:gs>
            </a:gsLst>
            <a:lin ang="270000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9" name="Freeform 34"/>
          <p:cNvSpPr/>
          <p:nvPr/>
        </p:nvSpPr>
        <p:spPr bwMode="gray">
          <a:xfrm>
            <a:off x="7275483" y="3022562"/>
            <a:ext cx="1292225" cy="569913"/>
          </a:xfrm>
          <a:custGeom>
            <a:avLst/>
            <a:gdLst>
              <a:gd name="T0" fmla="*/ 1301 w 1321"/>
              <a:gd name="T1" fmla="*/ 401 h 712"/>
              <a:gd name="T2" fmla="*/ 1317 w 1321"/>
              <a:gd name="T3" fmla="*/ 442 h 712"/>
              <a:gd name="T4" fmla="*/ 1321 w 1321"/>
              <a:gd name="T5" fmla="*/ 481 h 712"/>
              <a:gd name="T6" fmla="*/ 1315 w 1321"/>
              <a:gd name="T7" fmla="*/ 516 h 712"/>
              <a:gd name="T8" fmla="*/ 1298 w 1321"/>
              <a:gd name="T9" fmla="*/ 550 h 712"/>
              <a:gd name="T10" fmla="*/ 1272 w 1321"/>
              <a:gd name="T11" fmla="*/ 579 h 712"/>
              <a:gd name="T12" fmla="*/ 1239 w 1321"/>
              <a:gd name="T13" fmla="*/ 604 h 712"/>
              <a:gd name="T14" fmla="*/ 1196 w 1321"/>
              <a:gd name="T15" fmla="*/ 628 h 712"/>
              <a:gd name="T16" fmla="*/ 1147 w 1321"/>
              <a:gd name="T17" fmla="*/ 649 h 712"/>
              <a:gd name="T18" fmla="*/ 1092 w 1321"/>
              <a:gd name="T19" fmla="*/ 667 h 712"/>
              <a:gd name="T20" fmla="*/ 1031 w 1321"/>
              <a:gd name="T21" fmla="*/ 683 h 712"/>
              <a:gd name="T22" fmla="*/ 967 w 1321"/>
              <a:gd name="T23" fmla="*/ 694 h 712"/>
              <a:gd name="T24" fmla="*/ 896 w 1321"/>
              <a:gd name="T25" fmla="*/ 704 h 712"/>
              <a:gd name="T26" fmla="*/ 824 w 1321"/>
              <a:gd name="T27" fmla="*/ 710 h 712"/>
              <a:gd name="T28" fmla="*/ 795 w 1321"/>
              <a:gd name="T29" fmla="*/ 712 h 712"/>
              <a:gd name="T30" fmla="*/ 476 w 1321"/>
              <a:gd name="T31" fmla="*/ 712 h 712"/>
              <a:gd name="T32" fmla="*/ 472 w 1321"/>
              <a:gd name="T33" fmla="*/ 712 h 712"/>
              <a:gd name="T34" fmla="*/ 409 w 1321"/>
              <a:gd name="T35" fmla="*/ 708 h 712"/>
              <a:gd name="T36" fmla="*/ 348 w 1321"/>
              <a:gd name="T37" fmla="*/ 704 h 712"/>
              <a:gd name="T38" fmla="*/ 290 w 1321"/>
              <a:gd name="T39" fmla="*/ 696 h 712"/>
              <a:gd name="T40" fmla="*/ 235 w 1321"/>
              <a:gd name="T41" fmla="*/ 689 h 712"/>
              <a:gd name="T42" fmla="*/ 186 w 1321"/>
              <a:gd name="T43" fmla="*/ 677 h 712"/>
              <a:gd name="T44" fmla="*/ 141 w 1321"/>
              <a:gd name="T45" fmla="*/ 663 h 712"/>
              <a:gd name="T46" fmla="*/ 102 w 1321"/>
              <a:gd name="T47" fmla="*/ 648 h 712"/>
              <a:gd name="T48" fmla="*/ 67 w 1321"/>
              <a:gd name="T49" fmla="*/ 630 h 712"/>
              <a:gd name="T50" fmla="*/ 39 w 1321"/>
              <a:gd name="T51" fmla="*/ 608 h 712"/>
              <a:gd name="T52" fmla="*/ 18 w 1321"/>
              <a:gd name="T53" fmla="*/ 583 h 712"/>
              <a:gd name="T54" fmla="*/ 6 w 1321"/>
              <a:gd name="T55" fmla="*/ 554 h 712"/>
              <a:gd name="T56" fmla="*/ 0 w 1321"/>
              <a:gd name="T57" fmla="*/ 524 h 712"/>
              <a:gd name="T58" fmla="*/ 0 w 1321"/>
              <a:gd name="T59" fmla="*/ 520 h 712"/>
              <a:gd name="T60" fmla="*/ 4 w 1321"/>
              <a:gd name="T61" fmla="*/ 487 h 712"/>
              <a:gd name="T62" fmla="*/ 16 w 1321"/>
              <a:gd name="T63" fmla="*/ 446 h 712"/>
              <a:gd name="T64" fmla="*/ 51 w 1321"/>
              <a:gd name="T65" fmla="*/ 370 h 712"/>
              <a:gd name="T66" fmla="*/ 94 w 1321"/>
              <a:gd name="T67" fmla="*/ 299 h 712"/>
              <a:gd name="T68" fmla="*/ 147 w 1321"/>
              <a:gd name="T69" fmla="*/ 235 h 712"/>
              <a:gd name="T70" fmla="*/ 204 w 1321"/>
              <a:gd name="T71" fmla="*/ 176 h 712"/>
              <a:gd name="T72" fmla="*/ 270 w 1321"/>
              <a:gd name="T73" fmla="*/ 125 h 712"/>
              <a:gd name="T74" fmla="*/ 341 w 1321"/>
              <a:gd name="T75" fmla="*/ 82 h 712"/>
              <a:gd name="T76" fmla="*/ 415 w 1321"/>
              <a:gd name="T77" fmla="*/ 47 h 712"/>
              <a:gd name="T78" fmla="*/ 497 w 1321"/>
              <a:gd name="T79" fmla="*/ 21 h 712"/>
              <a:gd name="T80" fmla="*/ 581 w 1321"/>
              <a:gd name="T81" fmla="*/ 6 h 712"/>
              <a:gd name="T82" fmla="*/ 667 w 1321"/>
              <a:gd name="T83" fmla="*/ 0 h 712"/>
              <a:gd name="T84" fmla="*/ 667 w 1321"/>
              <a:gd name="T85" fmla="*/ 0 h 712"/>
              <a:gd name="T86" fmla="*/ 759 w 1321"/>
              <a:gd name="T87" fmla="*/ 6 h 712"/>
              <a:gd name="T88" fmla="*/ 847 w 1321"/>
              <a:gd name="T89" fmla="*/ 23 h 712"/>
              <a:gd name="T90" fmla="*/ 932 w 1321"/>
              <a:gd name="T91" fmla="*/ 53 h 712"/>
              <a:gd name="T92" fmla="*/ 1010 w 1321"/>
              <a:gd name="T93" fmla="*/ 90 h 712"/>
              <a:gd name="T94" fmla="*/ 1082 w 1321"/>
              <a:gd name="T95" fmla="*/ 137 h 712"/>
              <a:gd name="T96" fmla="*/ 1149 w 1321"/>
              <a:gd name="T97" fmla="*/ 194 h 712"/>
              <a:gd name="T98" fmla="*/ 1208 w 1321"/>
              <a:gd name="T99" fmla="*/ 256 h 712"/>
              <a:gd name="T100" fmla="*/ 1258 w 1321"/>
              <a:gd name="T101" fmla="*/ 325 h 712"/>
              <a:gd name="T102" fmla="*/ 1301 w 1321"/>
              <a:gd name="T103" fmla="*/ 401 h 712"/>
              <a:gd name="T104" fmla="*/ 1301 w 1321"/>
              <a:gd name="T105" fmla="*/ 40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667" y="0"/>
                </a:lnTo>
                <a:lnTo>
                  <a:pt x="759" y="6"/>
                </a:lnTo>
                <a:lnTo>
                  <a:pt x="847" y="23"/>
                </a:lnTo>
                <a:lnTo>
                  <a:pt x="932" y="53"/>
                </a:lnTo>
                <a:lnTo>
                  <a:pt x="1010" y="90"/>
                </a:lnTo>
                <a:lnTo>
                  <a:pt x="1082" y="137"/>
                </a:lnTo>
                <a:lnTo>
                  <a:pt x="1149" y="194"/>
                </a:lnTo>
                <a:lnTo>
                  <a:pt x="1208" y="256"/>
                </a:lnTo>
                <a:lnTo>
                  <a:pt x="1258" y="325"/>
                </a:lnTo>
                <a:lnTo>
                  <a:pt x="1301" y="401"/>
                </a:lnTo>
                <a:lnTo>
                  <a:pt x="1301" y="401"/>
                </a:lnTo>
                <a:close/>
              </a:path>
            </a:pathLst>
          </a:custGeom>
          <a:gradFill rotWithShape="1">
            <a:gsLst>
              <a:gs pos="0">
                <a:srgbClr val="FFFFFF"/>
              </a:gs>
              <a:gs pos="100000">
                <a:srgbClr val="FFFF99">
                  <a:alpha val="17999"/>
                </a:srgbClr>
              </a:gs>
            </a:gsLst>
            <a:lin ang="5400000" scaled="1"/>
          </a:gradFill>
          <a:ln>
            <a:noFill/>
          </a:ln>
          <a:extLst>
            <a:ext uri="{91240B29-F687-4f45-9708-019B960494DF}">
              <a14:hiddenLine xmlns:a14="http://schemas.microsoft.com/office/drawing/2010/main" w="0">
                <a:solidFill>
                  <a:srgbClr val="BBF6EE"/>
                </a:solidFill>
                <a:prstDash val="solid"/>
                <a:round/>
              </a14:hiddenLine>
            </a:ext>
          </a:extLst>
        </p:spPr>
        <p:txBody>
          <a:bodyPr/>
          <a:lstStyle/>
          <a:p>
            <a:endParaRPr lang="zh-CN" altLang="en-US"/>
          </a:p>
        </p:txBody>
      </p:sp>
      <p:grpSp>
        <p:nvGrpSpPr>
          <p:cNvPr id="40" name="Group 35"/>
          <p:cNvGrpSpPr/>
          <p:nvPr/>
        </p:nvGrpSpPr>
        <p:grpSpPr bwMode="auto">
          <a:xfrm rot="-1297425" flipH="1" flipV="1">
            <a:off x="7229446" y="4271925"/>
            <a:ext cx="1435100" cy="349250"/>
            <a:chOff x="2532" y="1051"/>
            <a:chExt cx="893" cy="246"/>
          </a:xfrm>
        </p:grpSpPr>
        <p:grpSp>
          <p:nvGrpSpPr>
            <p:cNvPr id="41" name="Group 36"/>
            <p:cNvGrpSpPr/>
            <p:nvPr/>
          </p:nvGrpSpPr>
          <p:grpSpPr bwMode="auto">
            <a:xfrm>
              <a:off x="2532" y="1051"/>
              <a:ext cx="743" cy="185"/>
              <a:chOff x="1565" y="2568"/>
              <a:chExt cx="1118" cy="279"/>
            </a:xfrm>
          </p:grpSpPr>
          <p:sp>
            <p:nvSpPr>
              <p:cNvPr id="47" name="AutoShape 37"/>
              <p:cNvSpPr>
                <a:spLocks noChangeArrowheads="1"/>
              </p:cNvSpPr>
              <p:nvPr/>
            </p:nvSpPr>
            <p:spPr bwMode="gray">
              <a:xfrm rot="5263130">
                <a:off x="1859"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8" name="AutoShape 38"/>
              <p:cNvSpPr>
                <a:spLocks noChangeArrowheads="1"/>
              </p:cNvSpPr>
              <p:nvPr/>
            </p:nvSpPr>
            <p:spPr bwMode="gray">
              <a:xfrm rot="6078281">
                <a:off x="1995"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9" name="AutoShape 39"/>
              <p:cNvSpPr>
                <a:spLocks noChangeArrowheads="1"/>
              </p:cNvSpPr>
              <p:nvPr/>
            </p:nvSpPr>
            <p:spPr bwMode="gray">
              <a:xfrm rot="6373927">
                <a:off x="2071" y="229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0" name="AutoShape 40"/>
              <p:cNvSpPr>
                <a:spLocks noChangeArrowheads="1"/>
              </p:cNvSpPr>
              <p:nvPr/>
            </p:nvSpPr>
            <p:spPr bwMode="gray">
              <a:xfrm rot="6906312">
                <a:off x="2161" y="232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42" name="Group 41"/>
            <p:cNvGrpSpPr/>
            <p:nvPr/>
          </p:nvGrpSpPr>
          <p:grpSpPr bwMode="auto">
            <a:xfrm rot="1353540">
              <a:off x="2682" y="1111"/>
              <a:ext cx="743" cy="186"/>
              <a:chOff x="1565" y="2568"/>
              <a:chExt cx="1118" cy="279"/>
            </a:xfrm>
          </p:grpSpPr>
          <p:sp>
            <p:nvSpPr>
              <p:cNvPr id="43" name="AutoShape 42"/>
              <p:cNvSpPr>
                <a:spLocks noChangeArrowheads="1"/>
              </p:cNvSpPr>
              <p:nvPr/>
            </p:nvSpPr>
            <p:spPr bwMode="gray">
              <a:xfrm rot="5263130">
                <a:off x="1859"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4" name="AutoShape 43"/>
              <p:cNvSpPr>
                <a:spLocks noChangeArrowheads="1"/>
              </p:cNvSpPr>
              <p:nvPr/>
            </p:nvSpPr>
            <p:spPr bwMode="gray">
              <a:xfrm rot="6078281">
                <a:off x="1995"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5" name="AutoShape 44"/>
              <p:cNvSpPr>
                <a:spLocks noChangeArrowheads="1"/>
              </p:cNvSpPr>
              <p:nvPr/>
            </p:nvSpPr>
            <p:spPr bwMode="gray">
              <a:xfrm rot="6373927">
                <a:off x="2071" y="229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6" name="AutoShape 45"/>
              <p:cNvSpPr>
                <a:spLocks noChangeArrowheads="1"/>
              </p:cNvSpPr>
              <p:nvPr/>
            </p:nvSpPr>
            <p:spPr bwMode="gray">
              <a:xfrm rot="6906312">
                <a:off x="2161" y="232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sp>
        <p:nvSpPr>
          <p:cNvPr id="51" name="Rectangle 46"/>
          <p:cNvSpPr>
            <a:spLocks noChangeArrowheads="1"/>
          </p:cNvSpPr>
          <p:nvPr/>
        </p:nvSpPr>
        <p:spPr bwMode="auto">
          <a:xfrm>
            <a:off x="7245462" y="3579775"/>
            <a:ext cx="1415772" cy="461665"/>
          </a:xfrm>
          <a:prstGeom prst="rect">
            <a:avLst/>
          </a:prstGeom>
          <a:noFill/>
          <a:ln>
            <a:noFill/>
          </a:ln>
          <a:effectLst>
            <a:outerShdw dist="17961" dir="2700000" algn="ctr" rotWithShape="0">
              <a:srgbClr val="FFFFFF">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lgn="ctr" eaLnBrk="0" hangingPunct="0"/>
            <a:r>
              <a:rPr lang="zh-CN" altLang="en-US" sz="2400" b="1" dirty="0" smtClean="0">
                <a:solidFill>
                  <a:srgbClr val="1C1C1C"/>
                </a:solidFill>
                <a:latin typeface="STXinwei" charset="-122"/>
                <a:ea typeface="STXinwei" charset="-122"/>
                <a:cs typeface="STXinwei" charset="-122"/>
              </a:rPr>
              <a:t>模型融合</a:t>
            </a:r>
            <a:endParaRPr lang="en-US" altLang="zh-CN" sz="2400" b="1" dirty="0">
              <a:solidFill>
                <a:srgbClr val="1C1C1C"/>
              </a:solidFill>
              <a:latin typeface="STXinwei" charset="-122"/>
              <a:ea typeface="STXinwei" charset="-122"/>
              <a:cs typeface="STXinwei" charset="-122"/>
            </a:endParaRPr>
          </a:p>
        </p:txBody>
      </p:sp>
      <p:grpSp>
        <p:nvGrpSpPr>
          <p:cNvPr id="52" name="Group 47"/>
          <p:cNvGrpSpPr/>
          <p:nvPr/>
        </p:nvGrpSpPr>
        <p:grpSpPr bwMode="auto">
          <a:xfrm>
            <a:off x="6137246" y="4087783"/>
            <a:ext cx="1458912" cy="576263"/>
            <a:chOff x="1651" y="2475"/>
            <a:chExt cx="919" cy="363"/>
          </a:xfrm>
        </p:grpSpPr>
        <p:sp>
          <p:nvSpPr>
            <p:cNvPr id="53" name="Oval 48"/>
            <p:cNvSpPr>
              <a:spLocks noChangeArrowheads="1"/>
            </p:cNvSpPr>
            <p:nvPr/>
          </p:nvSpPr>
          <p:spPr bwMode="auto">
            <a:xfrm rot="3461289">
              <a:off x="2408" y="2500"/>
              <a:ext cx="110" cy="60"/>
            </a:xfrm>
            <a:prstGeom prst="ellipse">
              <a:avLst/>
            </a:prstGeom>
            <a:gradFill rotWithShape="1">
              <a:gsLst>
                <a:gs pos="0">
                  <a:srgbClr val="996600"/>
                </a:gs>
                <a:gs pos="50000">
                  <a:srgbClr val="996600">
                    <a:gamma/>
                    <a:tint val="40000"/>
                    <a:invGamma/>
                  </a:srgbClr>
                </a:gs>
                <a:gs pos="100000">
                  <a:srgbClr val="996600"/>
                </a:gs>
              </a:gsLst>
              <a:lin ang="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4" name="AutoShape 49"/>
            <p:cNvSpPr>
              <a:spLocks noChangeArrowheads="1"/>
            </p:cNvSpPr>
            <p:nvPr/>
          </p:nvSpPr>
          <p:spPr bwMode="gray">
            <a:xfrm rot="13955520" flipH="1">
              <a:off x="2077" y="2344"/>
              <a:ext cx="68" cy="919"/>
            </a:xfrm>
            <a:prstGeom prst="can">
              <a:avLst>
                <a:gd name="adj" fmla="val 36102"/>
              </a:avLst>
            </a:prstGeom>
            <a:gradFill rotWithShape="1">
              <a:gsLst>
                <a:gs pos="0">
                  <a:srgbClr val="808080"/>
                </a:gs>
                <a:gs pos="50000">
                  <a:srgbClr val="808080">
                    <a:gamma/>
                    <a:tint val="0"/>
                    <a:invGamma/>
                  </a:srgbClr>
                </a:gs>
                <a:gs pos="100000">
                  <a:srgbClr val="808080"/>
                </a:gs>
              </a:gsLst>
              <a:lin ang="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
        <p:nvSpPr>
          <p:cNvPr id="55" name="Arc 50"/>
          <p:cNvSpPr/>
          <p:nvPr/>
        </p:nvSpPr>
        <p:spPr bwMode="gray">
          <a:xfrm rot="5910476" flipH="1">
            <a:off x="5358577" y="4433056"/>
            <a:ext cx="1677988" cy="1708150"/>
          </a:xfrm>
          <a:custGeom>
            <a:avLst/>
            <a:gdLst>
              <a:gd name="G0" fmla="+- 21600 0 0"/>
              <a:gd name="G1" fmla="+- 21600 0 0"/>
              <a:gd name="G2" fmla="+- 21600 0 0"/>
              <a:gd name="T0" fmla="*/ 14182 w 43200"/>
              <a:gd name="T1" fmla="*/ 41886 h 42427"/>
              <a:gd name="T2" fmla="*/ 27326 w 43200"/>
              <a:gd name="T3" fmla="*/ 42427 h 42427"/>
              <a:gd name="T4" fmla="*/ 21600 w 43200"/>
              <a:gd name="T5" fmla="*/ 21600 h 42427"/>
            </a:gdLst>
            <a:ahLst/>
            <a:cxnLst>
              <a:cxn ang="0">
                <a:pos x="T0" y="T1"/>
              </a:cxn>
              <a:cxn ang="0">
                <a:pos x="T2" y="T3"/>
              </a:cxn>
              <a:cxn ang="0">
                <a:pos x="T4" y="T5"/>
              </a:cxn>
            </a:cxnLst>
            <a:rect l="0" t="0" r="r" b="b"/>
            <a:pathLst>
              <a:path w="43200" h="42427" fill="none" extrusionOk="0">
                <a:moveTo>
                  <a:pt x="14181" y="41886"/>
                </a:moveTo>
                <a:cubicBezTo>
                  <a:pt x="5664" y="38771"/>
                  <a:pt x="0" y="30668"/>
                  <a:pt x="0" y="21600"/>
                </a:cubicBezTo>
                <a:cubicBezTo>
                  <a:pt x="0" y="9670"/>
                  <a:pt x="9670" y="0"/>
                  <a:pt x="21600" y="0"/>
                </a:cubicBezTo>
                <a:cubicBezTo>
                  <a:pt x="33529" y="0"/>
                  <a:pt x="43200" y="9670"/>
                  <a:pt x="43200" y="21600"/>
                </a:cubicBezTo>
                <a:cubicBezTo>
                  <a:pt x="43200" y="31324"/>
                  <a:pt x="36702" y="39849"/>
                  <a:pt x="27326" y="42427"/>
                </a:cubicBezTo>
              </a:path>
              <a:path w="43200" h="42427" stroke="0" extrusionOk="0">
                <a:moveTo>
                  <a:pt x="14181" y="41886"/>
                </a:moveTo>
                <a:cubicBezTo>
                  <a:pt x="5664" y="38771"/>
                  <a:pt x="0" y="30668"/>
                  <a:pt x="0" y="21600"/>
                </a:cubicBezTo>
                <a:cubicBezTo>
                  <a:pt x="0" y="9670"/>
                  <a:pt x="9670" y="0"/>
                  <a:pt x="21600" y="0"/>
                </a:cubicBezTo>
                <a:cubicBezTo>
                  <a:pt x="33529" y="0"/>
                  <a:pt x="43200" y="9670"/>
                  <a:pt x="43200" y="21600"/>
                </a:cubicBezTo>
                <a:cubicBezTo>
                  <a:pt x="43200" y="31324"/>
                  <a:pt x="36702" y="39849"/>
                  <a:pt x="27326" y="42427"/>
                </a:cubicBezTo>
                <a:lnTo>
                  <a:pt x="21600" y="21600"/>
                </a:lnTo>
                <a:close/>
              </a:path>
            </a:pathLst>
          </a:custGeom>
          <a:noFill/>
          <a:ln w="19050">
            <a:solidFill>
              <a:schemeClr val="bg1"/>
            </a:solidFill>
            <a:prstDash val="sysDot"/>
            <a:round/>
            <a:tailEnd type="triangle" w="med" len="med"/>
          </a:ln>
          <a:effectLst/>
          <a:extLst>
            <a:ext uri="{909E8E84-426E-40dd-AFC4-6F175D3DCCD1}">
              <a14:hiddenFill xmlns:a14="http://schemas.microsoft.com/office/drawing/2010/main">
                <a:gradFill rotWithShape="1">
                  <a:gsLst>
                    <a:gs pos="0">
                      <a:srgbClr val="0066CC"/>
                    </a:gs>
                    <a:gs pos="50000">
                      <a:srgbClr val="CCFFFF"/>
                    </a:gs>
                    <a:gs pos="100000">
                      <a:srgbClr val="0066CC"/>
                    </a:gs>
                  </a:gsLst>
                  <a:lin ang="18900000" scaled="1"/>
                </a:gra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pic>
        <p:nvPicPr>
          <p:cNvPr id="56" name="Picture 52" descr="circuler_1"/>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gray">
          <a:xfrm>
            <a:off x="5476846" y="4589425"/>
            <a:ext cx="1431925" cy="1419225"/>
          </a:xfrm>
          <a:prstGeom prst="rect">
            <a:avLst/>
          </a:prstGeom>
          <a:noFill/>
          <a:extLst>
            <a:ext uri="{909E8E84-426E-40dd-AFC4-6F175D3DCCD1}">
              <a14:hiddenFill xmlns:a14="http://schemas.microsoft.com/office/drawing/2010/main">
                <a:solidFill>
                  <a:srgbClr val="FFFFFF"/>
                </a:solidFill>
              </a14:hiddenFill>
            </a:ext>
          </a:extLst>
        </p:spPr>
      </p:pic>
      <p:sp>
        <p:nvSpPr>
          <p:cNvPr id="57" name="Oval 53"/>
          <p:cNvSpPr>
            <a:spLocks noChangeArrowheads="1"/>
          </p:cNvSpPr>
          <p:nvPr/>
        </p:nvSpPr>
        <p:spPr bwMode="gray">
          <a:xfrm>
            <a:off x="5476846" y="4613488"/>
            <a:ext cx="1422400" cy="1422400"/>
          </a:xfrm>
          <a:prstGeom prst="ellipse">
            <a:avLst/>
          </a:prstGeom>
          <a:gradFill rotWithShape="1">
            <a:gsLst>
              <a:gs pos="0">
                <a:srgbClr val="CC66FF">
                  <a:gamma/>
                  <a:shade val="26275"/>
                  <a:invGamma/>
                  <a:alpha val="89999"/>
                </a:srgbClr>
              </a:gs>
              <a:gs pos="50000">
                <a:srgbClr val="CC66FF">
                  <a:alpha val="45000"/>
                </a:srgbClr>
              </a:gs>
              <a:gs pos="100000">
                <a:srgbClr val="CC66FF">
                  <a:gamma/>
                  <a:shade val="26275"/>
                  <a:invGamma/>
                  <a:alpha val="89999"/>
                </a:srgbClr>
              </a:gs>
            </a:gsLst>
            <a:lin ang="5400000" scaled="1"/>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8" name="Freeform 54"/>
          <p:cNvSpPr/>
          <p:nvPr/>
        </p:nvSpPr>
        <p:spPr bwMode="gray">
          <a:xfrm>
            <a:off x="5624483" y="4618000"/>
            <a:ext cx="1117600" cy="493712"/>
          </a:xfrm>
          <a:custGeom>
            <a:avLst/>
            <a:gdLst>
              <a:gd name="T0" fmla="*/ 1301 w 1321"/>
              <a:gd name="T1" fmla="*/ 401 h 712"/>
              <a:gd name="T2" fmla="*/ 1317 w 1321"/>
              <a:gd name="T3" fmla="*/ 442 h 712"/>
              <a:gd name="T4" fmla="*/ 1321 w 1321"/>
              <a:gd name="T5" fmla="*/ 481 h 712"/>
              <a:gd name="T6" fmla="*/ 1315 w 1321"/>
              <a:gd name="T7" fmla="*/ 516 h 712"/>
              <a:gd name="T8" fmla="*/ 1298 w 1321"/>
              <a:gd name="T9" fmla="*/ 550 h 712"/>
              <a:gd name="T10" fmla="*/ 1272 w 1321"/>
              <a:gd name="T11" fmla="*/ 579 h 712"/>
              <a:gd name="T12" fmla="*/ 1239 w 1321"/>
              <a:gd name="T13" fmla="*/ 604 h 712"/>
              <a:gd name="T14" fmla="*/ 1196 w 1321"/>
              <a:gd name="T15" fmla="*/ 628 h 712"/>
              <a:gd name="T16" fmla="*/ 1147 w 1321"/>
              <a:gd name="T17" fmla="*/ 649 h 712"/>
              <a:gd name="T18" fmla="*/ 1092 w 1321"/>
              <a:gd name="T19" fmla="*/ 667 h 712"/>
              <a:gd name="T20" fmla="*/ 1031 w 1321"/>
              <a:gd name="T21" fmla="*/ 683 h 712"/>
              <a:gd name="T22" fmla="*/ 967 w 1321"/>
              <a:gd name="T23" fmla="*/ 694 h 712"/>
              <a:gd name="T24" fmla="*/ 896 w 1321"/>
              <a:gd name="T25" fmla="*/ 704 h 712"/>
              <a:gd name="T26" fmla="*/ 824 w 1321"/>
              <a:gd name="T27" fmla="*/ 710 h 712"/>
              <a:gd name="T28" fmla="*/ 795 w 1321"/>
              <a:gd name="T29" fmla="*/ 712 h 712"/>
              <a:gd name="T30" fmla="*/ 476 w 1321"/>
              <a:gd name="T31" fmla="*/ 712 h 712"/>
              <a:gd name="T32" fmla="*/ 472 w 1321"/>
              <a:gd name="T33" fmla="*/ 712 h 712"/>
              <a:gd name="T34" fmla="*/ 409 w 1321"/>
              <a:gd name="T35" fmla="*/ 708 h 712"/>
              <a:gd name="T36" fmla="*/ 348 w 1321"/>
              <a:gd name="T37" fmla="*/ 704 h 712"/>
              <a:gd name="T38" fmla="*/ 290 w 1321"/>
              <a:gd name="T39" fmla="*/ 696 h 712"/>
              <a:gd name="T40" fmla="*/ 235 w 1321"/>
              <a:gd name="T41" fmla="*/ 689 h 712"/>
              <a:gd name="T42" fmla="*/ 186 w 1321"/>
              <a:gd name="T43" fmla="*/ 677 h 712"/>
              <a:gd name="T44" fmla="*/ 141 w 1321"/>
              <a:gd name="T45" fmla="*/ 663 h 712"/>
              <a:gd name="T46" fmla="*/ 102 w 1321"/>
              <a:gd name="T47" fmla="*/ 648 h 712"/>
              <a:gd name="T48" fmla="*/ 67 w 1321"/>
              <a:gd name="T49" fmla="*/ 630 h 712"/>
              <a:gd name="T50" fmla="*/ 39 w 1321"/>
              <a:gd name="T51" fmla="*/ 608 h 712"/>
              <a:gd name="T52" fmla="*/ 18 w 1321"/>
              <a:gd name="T53" fmla="*/ 583 h 712"/>
              <a:gd name="T54" fmla="*/ 6 w 1321"/>
              <a:gd name="T55" fmla="*/ 554 h 712"/>
              <a:gd name="T56" fmla="*/ 0 w 1321"/>
              <a:gd name="T57" fmla="*/ 524 h 712"/>
              <a:gd name="T58" fmla="*/ 0 w 1321"/>
              <a:gd name="T59" fmla="*/ 520 h 712"/>
              <a:gd name="T60" fmla="*/ 4 w 1321"/>
              <a:gd name="T61" fmla="*/ 487 h 712"/>
              <a:gd name="T62" fmla="*/ 16 w 1321"/>
              <a:gd name="T63" fmla="*/ 446 h 712"/>
              <a:gd name="T64" fmla="*/ 51 w 1321"/>
              <a:gd name="T65" fmla="*/ 370 h 712"/>
              <a:gd name="T66" fmla="*/ 94 w 1321"/>
              <a:gd name="T67" fmla="*/ 299 h 712"/>
              <a:gd name="T68" fmla="*/ 147 w 1321"/>
              <a:gd name="T69" fmla="*/ 235 h 712"/>
              <a:gd name="T70" fmla="*/ 204 w 1321"/>
              <a:gd name="T71" fmla="*/ 176 h 712"/>
              <a:gd name="T72" fmla="*/ 270 w 1321"/>
              <a:gd name="T73" fmla="*/ 125 h 712"/>
              <a:gd name="T74" fmla="*/ 341 w 1321"/>
              <a:gd name="T75" fmla="*/ 82 h 712"/>
              <a:gd name="T76" fmla="*/ 415 w 1321"/>
              <a:gd name="T77" fmla="*/ 47 h 712"/>
              <a:gd name="T78" fmla="*/ 497 w 1321"/>
              <a:gd name="T79" fmla="*/ 21 h 712"/>
              <a:gd name="T80" fmla="*/ 581 w 1321"/>
              <a:gd name="T81" fmla="*/ 6 h 712"/>
              <a:gd name="T82" fmla="*/ 667 w 1321"/>
              <a:gd name="T83" fmla="*/ 0 h 712"/>
              <a:gd name="T84" fmla="*/ 667 w 1321"/>
              <a:gd name="T85" fmla="*/ 0 h 712"/>
              <a:gd name="T86" fmla="*/ 759 w 1321"/>
              <a:gd name="T87" fmla="*/ 6 h 712"/>
              <a:gd name="T88" fmla="*/ 847 w 1321"/>
              <a:gd name="T89" fmla="*/ 23 h 712"/>
              <a:gd name="T90" fmla="*/ 932 w 1321"/>
              <a:gd name="T91" fmla="*/ 53 h 712"/>
              <a:gd name="T92" fmla="*/ 1010 w 1321"/>
              <a:gd name="T93" fmla="*/ 90 h 712"/>
              <a:gd name="T94" fmla="*/ 1082 w 1321"/>
              <a:gd name="T95" fmla="*/ 137 h 712"/>
              <a:gd name="T96" fmla="*/ 1149 w 1321"/>
              <a:gd name="T97" fmla="*/ 194 h 712"/>
              <a:gd name="T98" fmla="*/ 1208 w 1321"/>
              <a:gd name="T99" fmla="*/ 256 h 712"/>
              <a:gd name="T100" fmla="*/ 1258 w 1321"/>
              <a:gd name="T101" fmla="*/ 325 h 712"/>
              <a:gd name="T102" fmla="*/ 1301 w 1321"/>
              <a:gd name="T103" fmla="*/ 401 h 712"/>
              <a:gd name="T104" fmla="*/ 1301 w 1321"/>
              <a:gd name="T105" fmla="*/ 401 h 7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667" y="0"/>
                </a:lnTo>
                <a:lnTo>
                  <a:pt x="759" y="6"/>
                </a:lnTo>
                <a:lnTo>
                  <a:pt x="847" y="23"/>
                </a:lnTo>
                <a:lnTo>
                  <a:pt x="932" y="53"/>
                </a:lnTo>
                <a:lnTo>
                  <a:pt x="1010" y="90"/>
                </a:lnTo>
                <a:lnTo>
                  <a:pt x="1082" y="137"/>
                </a:lnTo>
                <a:lnTo>
                  <a:pt x="1149" y="194"/>
                </a:lnTo>
                <a:lnTo>
                  <a:pt x="1208" y="256"/>
                </a:lnTo>
                <a:lnTo>
                  <a:pt x="1258" y="325"/>
                </a:lnTo>
                <a:lnTo>
                  <a:pt x="1301" y="401"/>
                </a:lnTo>
                <a:lnTo>
                  <a:pt x="1301" y="401"/>
                </a:lnTo>
                <a:close/>
              </a:path>
            </a:pathLst>
          </a:custGeom>
          <a:gradFill rotWithShape="1">
            <a:gsLst>
              <a:gs pos="0">
                <a:srgbClr val="FFFFFF"/>
              </a:gs>
              <a:gs pos="100000">
                <a:srgbClr val="D2C2F0">
                  <a:alpha val="17999"/>
                </a:srgbClr>
              </a:gs>
            </a:gsLst>
            <a:lin ang="5400000" scaled="1"/>
          </a:gradFill>
          <a:ln>
            <a:noFill/>
          </a:ln>
          <a:extLst>
            <a:ext uri="{91240B29-F687-4f45-9708-019B960494DF}">
              <a14:hiddenLine xmlns:a14="http://schemas.microsoft.com/office/drawing/2010/main" w="0">
                <a:solidFill>
                  <a:srgbClr val="BBF6EE"/>
                </a:solidFill>
                <a:prstDash val="solid"/>
                <a:round/>
              </a14:hiddenLine>
            </a:ext>
          </a:extLst>
        </p:spPr>
        <p:txBody>
          <a:bodyPr/>
          <a:lstStyle/>
          <a:p>
            <a:endParaRPr lang="zh-CN" altLang="en-US">
              <a:latin typeface="STXinwei" charset="-122"/>
              <a:ea typeface="STXinwei" charset="-122"/>
              <a:cs typeface="STXinwei" charset="-122"/>
            </a:endParaRPr>
          </a:p>
        </p:txBody>
      </p:sp>
      <p:grpSp>
        <p:nvGrpSpPr>
          <p:cNvPr id="59" name="Group 55"/>
          <p:cNvGrpSpPr/>
          <p:nvPr/>
        </p:nvGrpSpPr>
        <p:grpSpPr bwMode="auto">
          <a:xfrm rot="-1297425" flipH="1" flipV="1">
            <a:off x="5584796" y="5699087"/>
            <a:ext cx="1241425" cy="301625"/>
            <a:chOff x="2532" y="1051"/>
            <a:chExt cx="893" cy="246"/>
          </a:xfrm>
        </p:grpSpPr>
        <p:grpSp>
          <p:nvGrpSpPr>
            <p:cNvPr id="60" name="Group 56"/>
            <p:cNvGrpSpPr/>
            <p:nvPr/>
          </p:nvGrpSpPr>
          <p:grpSpPr bwMode="auto">
            <a:xfrm>
              <a:off x="2532" y="1051"/>
              <a:ext cx="743" cy="185"/>
              <a:chOff x="1565" y="2568"/>
              <a:chExt cx="1118" cy="279"/>
            </a:xfrm>
          </p:grpSpPr>
          <p:sp>
            <p:nvSpPr>
              <p:cNvPr id="66" name="AutoShape 57"/>
              <p:cNvSpPr>
                <a:spLocks noChangeArrowheads="1"/>
              </p:cNvSpPr>
              <p:nvPr/>
            </p:nvSpPr>
            <p:spPr bwMode="gray">
              <a:xfrm rot="5263130">
                <a:off x="1859"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7" name="AutoShape 58"/>
              <p:cNvSpPr>
                <a:spLocks noChangeArrowheads="1"/>
              </p:cNvSpPr>
              <p:nvPr/>
            </p:nvSpPr>
            <p:spPr bwMode="gray">
              <a:xfrm rot="6078281">
                <a:off x="1995"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8" name="AutoShape 59"/>
              <p:cNvSpPr>
                <a:spLocks noChangeArrowheads="1"/>
              </p:cNvSpPr>
              <p:nvPr/>
            </p:nvSpPr>
            <p:spPr bwMode="gray">
              <a:xfrm rot="6373927">
                <a:off x="2071" y="229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9" name="AutoShape 60"/>
              <p:cNvSpPr>
                <a:spLocks noChangeArrowheads="1"/>
              </p:cNvSpPr>
              <p:nvPr/>
            </p:nvSpPr>
            <p:spPr bwMode="gray">
              <a:xfrm rot="6906312">
                <a:off x="2161" y="232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61" name="Group 61"/>
            <p:cNvGrpSpPr/>
            <p:nvPr/>
          </p:nvGrpSpPr>
          <p:grpSpPr bwMode="auto">
            <a:xfrm rot="1353540">
              <a:off x="2682" y="1111"/>
              <a:ext cx="743" cy="186"/>
              <a:chOff x="1565" y="2568"/>
              <a:chExt cx="1118" cy="279"/>
            </a:xfrm>
          </p:grpSpPr>
          <p:sp>
            <p:nvSpPr>
              <p:cNvPr id="62" name="AutoShape 62"/>
              <p:cNvSpPr>
                <a:spLocks noChangeArrowheads="1"/>
              </p:cNvSpPr>
              <p:nvPr/>
            </p:nvSpPr>
            <p:spPr bwMode="gray">
              <a:xfrm rot="5263130">
                <a:off x="1859"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3" name="AutoShape 63"/>
              <p:cNvSpPr>
                <a:spLocks noChangeArrowheads="1"/>
              </p:cNvSpPr>
              <p:nvPr/>
            </p:nvSpPr>
            <p:spPr bwMode="gray">
              <a:xfrm rot="6078281">
                <a:off x="1995"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4" name="AutoShape 64"/>
              <p:cNvSpPr>
                <a:spLocks noChangeArrowheads="1"/>
              </p:cNvSpPr>
              <p:nvPr/>
            </p:nvSpPr>
            <p:spPr bwMode="gray">
              <a:xfrm rot="6373927">
                <a:off x="2071" y="229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5" name="AutoShape 65"/>
              <p:cNvSpPr>
                <a:spLocks noChangeArrowheads="1"/>
              </p:cNvSpPr>
              <p:nvPr/>
            </p:nvSpPr>
            <p:spPr bwMode="gray">
              <a:xfrm rot="6906312">
                <a:off x="2161" y="232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sp>
        <p:nvSpPr>
          <p:cNvPr id="70" name="Rectangle 66"/>
          <p:cNvSpPr>
            <a:spLocks noChangeArrowheads="1"/>
          </p:cNvSpPr>
          <p:nvPr/>
        </p:nvSpPr>
        <p:spPr bwMode="auto">
          <a:xfrm>
            <a:off x="5644083" y="5082070"/>
            <a:ext cx="1087927" cy="400110"/>
          </a:xfrm>
          <a:prstGeom prst="rect">
            <a:avLst/>
          </a:prstGeom>
          <a:noFill/>
          <a:ln>
            <a:noFill/>
          </a:ln>
          <a:effectLst>
            <a:outerShdw dist="17961" dir="2700000" algn="ctr" rotWithShape="0">
              <a:srgbClr val="FFFFFF">
                <a:alpha val="5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p>
            <a:pPr algn="ctr" eaLnBrk="0" hangingPunct="0"/>
            <a:r>
              <a:rPr lang="en-US" altLang="zh-CN" sz="2000" b="1" dirty="0" err="1" smtClean="0">
                <a:solidFill>
                  <a:srgbClr val="1C1C1C"/>
                </a:solidFill>
                <a:ea typeface="宋体" pitchFamily="2" charset="-122"/>
              </a:rPr>
              <a:t>XGBoost</a:t>
            </a:r>
            <a:endParaRPr lang="en-US" altLang="zh-CN" sz="2000" b="1" dirty="0" smtClean="0">
              <a:solidFill>
                <a:srgbClr val="1C1C1C"/>
              </a:solidFill>
              <a:ea typeface="宋体" pitchFamily="2" charset="-122"/>
            </a:endParaRPr>
          </a:p>
        </p:txBody>
      </p:sp>
      <p:grpSp>
        <p:nvGrpSpPr>
          <p:cNvPr id="71" name="Group 67"/>
          <p:cNvGrpSpPr/>
          <p:nvPr/>
        </p:nvGrpSpPr>
        <p:grpSpPr bwMode="auto">
          <a:xfrm rot="-1297425" flipH="1" flipV="1">
            <a:off x="5709341" y="2515207"/>
            <a:ext cx="1078322" cy="251703"/>
            <a:chOff x="2532" y="1051"/>
            <a:chExt cx="893" cy="246"/>
          </a:xfrm>
        </p:grpSpPr>
        <p:grpSp>
          <p:nvGrpSpPr>
            <p:cNvPr id="72" name="Group 68"/>
            <p:cNvGrpSpPr/>
            <p:nvPr/>
          </p:nvGrpSpPr>
          <p:grpSpPr bwMode="auto">
            <a:xfrm>
              <a:off x="2532" y="1051"/>
              <a:ext cx="743" cy="185"/>
              <a:chOff x="1565" y="2568"/>
              <a:chExt cx="1118" cy="279"/>
            </a:xfrm>
          </p:grpSpPr>
          <p:sp>
            <p:nvSpPr>
              <p:cNvPr id="78" name="AutoShape 69"/>
              <p:cNvSpPr>
                <a:spLocks noChangeArrowheads="1"/>
              </p:cNvSpPr>
              <p:nvPr/>
            </p:nvSpPr>
            <p:spPr bwMode="gray">
              <a:xfrm rot="5263130">
                <a:off x="1859"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9" name="AutoShape 70"/>
              <p:cNvSpPr>
                <a:spLocks noChangeArrowheads="1"/>
              </p:cNvSpPr>
              <p:nvPr/>
            </p:nvSpPr>
            <p:spPr bwMode="gray">
              <a:xfrm rot="6078281">
                <a:off x="1995"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0" name="AutoShape 71"/>
              <p:cNvSpPr>
                <a:spLocks noChangeArrowheads="1"/>
              </p:cNvSpPr>
              <p:nvPr/>
            </p:nvSpPr>
            <p:spPr bwMode="gray">
              <a:xfrm rot="6373927">
                <a:off x="2071" y="229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1" name="AutoShape 72"/>
              <p:cNvSpPr>
                <a:spLocks noChangeArrowheads="1"/>
              </p:cNvSpPr>
              <p:nvPr/>
            </p:nvSpPr>
            <p:spPr bwMode="gray">
              <a:xfrm rot="6906312">
                <a:off x="2161" y="232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nvGrpSpPr>
            <p:cNvPr id="73" name="Group 73"/>
            <p:cNvGrpSpPr/>
            <p:nvPr/>
          </p:nvGrpSpPr>
          <p:grpSpPr bwMode="auto">
            <a:xfrm rot="1353540">
              <a:off x="2682" y="1111"/>
              <a:ext cx="743" cy="186"/>
              <a:chOff x="1565" y="2568"/>
              <a:chExt cx="1118" cy="279"/>
            </a:xfrm>
          </p:grpSpPr>
          <p:sp>
            <p:nvSpPr>
              <p:cNvPr id="74" name="AutoShape 74"/>
              <p:cNvSpPr>
                <a:spLocks noChangeArrowheads="1"/>
              </p:cNvSpPr>
              <p:nvPr/>
            </p:nvSpPr>
            <p:spPr bwMode="gray">
              <a:xfrm rot="5263130">
                <a:off x="1859"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5" name="AutoShape 75"/>
              <p:cNvSpPr>
                <a:spLocks noChangeArrowheads="1"/>
              </p:cNvSpPr>
              <p:nvPr/>
            </p:nvSpPr>
            <p:spPr bwMode="gray">
              <a:xfrm rot="6078281">
                <a:off x="1995" y="2274"/>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6" name="AutoShape 76"/>
              <p:cNvSpPr>
                <a:spLocks noChangeArrowheads="1"/>
              </p:cNvSpPr>
              <p:nvPr/>
            </p:nvSpPr>
            <p:spPr bwMode="gray">
              <a:xfrm rot="6373927">
                <a:off x="2071" y="229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7" name="AutoShape 77"/>
              <p:cNvSpPr>
                <a:spLocks noChangeArrowheads="1"/>
              </p:cNvSpPr>
              <p:nvPr/>
            </p:nvSpPr>
            <p:spPr bwMode="gray">
              <a:xfrm rot="6906312">
                <a:off x="2161" y="2326"/>
                <a:ext cx="227" cy="816"/>
              </a:xfrm>
              <a:prstGeom prst="moon">
                <a:avLst>
                  <a:gd name="adj" fmla="val 49773"/>
                </a:avLst>
              </a:prstGeom>
              <a:solidFill>
                <a:srgbClr val="FFFFFF">
                  <a:alpha val="3999"/>
                </a:srgbClr>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grpSp>
      <p:sp>
        <p:nvSpPr>
          <p:cNvPr id="82" name="文本框 81"/>
          <p:cNvSpPr txBox="1"/>
          <p:nvPr/>
        </p:nvSpPr>
        <p:spPr>
          <a:xfrm>
            <a:off x="727126" y="1843884"/>
            <a:ext cx="3675656" cy="169277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30000"/>
              </a:lnSpc>
              <a:buFont typeface="Wingdings" pitchFamily="2" charset="2"/>
              <a:buChar char="n"/>
            </a:pPr>
            <a:r>
              <a:rPr lang="zh-CN" altLang="en-US" sz="1600" b="1" dirty="0" smtClean="0">
                <a:latin typeface="STXinwei" charset="-122"/>
                <a:ea typeface="STXinwei" charset="-122"/>
                <a:cs typeface="STXinwei" charset="-122"/>
              </a:rPr>
              <a:t>共训练了</a:t>
            </a:r>
            <a:r>
              <a:rPr lang="en-US" altLang="zh-CN" sz="1600" b="1" dirty="0" err="1" smtClean="0">
                <a:latin typeface="STXinwei" charset="-122"/>
                <a:ea typeface="STXinwei" charset="-122"/>
                <a:cs typeface="STXinwei" charset="-122"/>
              </a:rPr>
              <a:t>XGBoost</a:t>
            </a:r>
            <a:r>
              <a:rPr lang="en-US" altLang="zh-CN" sz="1600" b="1" dirty="0" smtClean="0">
                <a:latin typeface="STXinwei" charset="-122"/>
                <a:ea typeface="STXinwei" charset="-122"/>
                <a:cs typeface="STXinwei" charset="-122"/>
              </a:rPr>
              <a:t>,</a:t>
            </a:r>
            <a:r>
              <a:rPr lang="zh-CN" altLang="en-US" sz="1600" b="1" dirty="0" smtClean="0">
                <a:latin typeface="STXinwei" charset="-122"/>
                <a:ea typeface="STXinwei" charset="-122"/>
                <a:cs typeface="STXinwei" charset="-122"/>
              </a:rPr>
              <a:t> </a:t>
            </a:r>
            <a:r>
              <a:rPr lang="en-US" altLang="zh-CN" sz="1600" b="1" dirty="0" smtClean="0">
                <a:latin typeface="STXinwei" charset="-122"/>
                <a:ea typeface="STXinwei" charset="-122"/>
                <a:cs typeface="STXinwei" charset="-122"/>
              </a:rPr>
              <a:t>GBDT,</a:t>
            </a:r>
            <a:r>
              <a:rPr lang="zh-CN" altLang="en-US" sz="1600" b="1" dirty="0" smtClean="0">
                <a:latin typeface="STXinwei" charset="-122"/>
                <a:ea typeface="STXinwei" charset="-122"/>
                <a:cs typeface="STXinwei" charset="-122"/>
              </a:rPr>
              <a:t> </a:t>
            </a:r>
            <a:r>
              <a:rPr lang="en-US" altLang="zh-CN" sz="1600" b="1" dirty="0" smtClean="0">
                <a:latin typeface="STXinwei" charset="-122"/>
                <a:ea typeface="STXinwei" charset="-122"/>
                <a:cs typeface="STXinwei" charset="-122"/>
              </a:rPr>
              <a:t>RF</a:t>
            </a:r>
            <a:r>
              <a:rPr lang="zh-CN" altLang="en-US" sz="1600" b="1" dirty="0" smtClean="0">
                <a:latin typeface="STXinwei" charset="-122"/>
                <a:ea typeface="STXinwei" charset="-122"/>
                <a:cs typeface="STXinwei" charset="-122"/>
              </a:rPr>
              <a:t>三种模型，其中</a:t>
            </a:r>
            <a:r>
              <a:rPr lang="en-US" altLang="zh-CN" sz="1600" b="1" dirty="0" smtClean="0">
                <a:latin typeface="STXinwei" charset="-122"/>
                <a:ea typeface="STXinwei" charset="-122"/>
                <a:cs typeface="STXinwei" charset="-122"/>
              </a:rPr>
              <a:t>GBDT</a:t>
            </a:r>
            <a:r>
              <a:rPr lang="zh-CN" altLang="en-US" sz="1600" b="1" dirty="0" smtClean="0">
                <a:latin typeface="STXinwei" charset="-122"/>
                <a:ea typeface="STXinwei" charset="-122"/>
                <a:cs typeface="STXinwei" charset="-122"/>
              </a:rPr>
              <a:t>效果最好，</a:t>
            </a:r>
            <a:r>
              <a:rPr lang="en-US" altLang="zh-CN" sz="1600" b="1" dirty="0" err="1" smtClean="0">
                <a:latin typeface="STXinwei" charset="-122"/>
                <a:ea typeface="STXinwei" charset="-122"/>
                <a:cs typeface="STXinwei" charset="-122"/>
              </a:rPr>
              <a:t>XGBoost</a:t>
            </a:r>
            <a:r>
              <a:rPr lang="zh-CN" altLang="en-US" sz="1600" b="1" dirty="0" smtClean="0">
                <a:latin typeface="STXinwei" charset="-122"/>
                <a:ea typeface="STXinwei" charset="-122"/>
                <a:cs typeface="STXinwei" charset="-122"/>
              </a:rPr>
              <a:t>次之，</a:t>
            </a:r>
            <a:r>
              <a:rPr lang="en-US" altLang="zh-CN" sz="1600" b="1" dirty="0" smtClean="0">
                <a:latin typeface="STXinwei" charset="-122"/>
                <a:ea typeface="STXinwei" charset="-122"/>
                <a:cs typeface="STXinwei" charset="-122"/>
              </a:rPr>
              <a:t>RF</a:t>
            </a:r>
            <a:r>
              <a:rPr lang="zh-CN" altLang="en-US" sz="1600" b="1" dirty="0" smtClean="0">
                <a:latin typeface="STXinwei" charset="-122"/>
                <a:ea typeface="STXinwei" charset="-122"/>
                <a:cs typeface="STXinwei" charset="-122"/>
              </a:rPr>
              <a:t>相较之下略差。</a:t>
            </a:r>
            <a:endParaRPr lang="en-US" altLang="zh-CN" sz="1600" b="1" dirty="0" smtClean="0">
              <a:latin typeface="STXinwei" charset="-122"/>
              <a:ea typeface="STXinwei" charset="-122"/>
              <a:cs typeface="STXinwei" charset="-122"/>
            </a:endParaRPr>
          </a:p>
          <a:p>
            <a:pPr marL="285750" indent="-285750" algn="just">
              <a:lnSpc>
                <a:spcPct val="130000"/>
              </a:lnSpc>
              <a:buFont typeface="Wingdings" pitchFamily="2" charset="2"/>
              <a:buChar char="n"/>
            </a:pPr>
            <a:r>
              <a:rPr lang="zh-CN" altLang="en-US" sz="1600" b="1" dirty="0" smtClean="0">
                <a:latin typeface="STXinwei" charset="-122"/>
                <a:ea typeface="STXinwei" charset="-122"/>
                <a:cs typeface="STXinwei" charset="-122"/>
              </a:rPr>
              <a:t>使用</a:t>
            </a:r>
            <a:r>
              <a:rPr lang="en-US" altLang="zh-CN" sz="1600" b="1" dirty="0" smtClean="0">
                <a:latin typeface="STXinwei" charset="-122"/>
                <a:ea typeface="STXinwei" charset="-122"/>
                <a:cs typeface="STXinwei" charset="-122"/>
              </a:rPr>
              <a:t>GBDT</a:t>
            </a:r>
            <a:r>
              <a:rPr lang="zh-CN" altLang="en-US" sz="1600" b="1" dirty="0" smtClean="0">
                <a:latin typeface="STXinwei" charset="-122"/>
                <a:ea typeface="STXinwei" charset="-122"/>
                <a:cs typeface="STXinwei" charset="-122"/>
              </a:rPr>
              <a:t>，</a:t>
            </a:r>
            <a:r>
              <a:rPr lang="en-US" altLang="zh-CN" sz="1600" b="1" dirty="0" err="1" smtClean="0">
                <a:latin typeface="STXinwei" charset="-122"/>
                <a:ea typeface="STXinwei" charset="-122"/>
                <a:cs typeface="STXinwei" charset="-122"/>
              </a:rPr>
              <a:t>XGBoost</a:t>
            </a:r>
            <a:r>
              <a:rPr lang="zh-CN" altLang="en-US" sz="1600" b="1" dirty="0" smtClean="0">
                <a:latin typeface="STXinwei" charset="-122"/>
                <a:ea typeface="STXinwei" charset="-122"/>
                <a:cs typeface="STXinwei" charset="-122"/>
              </a:rPr>
              <a:t>单模型已经排名</a:t>
            </a:r>
            <a:r>
              <a:rPr lang="en-US" altLang="zh-CN" sz="1600" b="1" dirty="0" smtClean="0">
                <a:latin typeface="STXinwei" charset="-122"/>
                <a:ea typeface="STXinwei" charset="-122"/>
                <a:cs typeface="STXinwei" charset="-122"/>
              </a:rPr>
              <a:t>Top3</a:t>
            </a:r>
            <a:r>
              <a:rPr lang="zh-CN" altLang="en-US" sz="1600" b="1" dirty="0" smtClean="0">
                <a:latin typeface="STXinwei" charset="-122"/>
                <a:ea typeface="STXinwei" charset="-122"/>
                <a:cs typeface="STXinwei" charset="-122"/>
              </a:rPr>
              <a:t>。</a:t>
            </a:r>
            <a:endParaRPr lang="en-US" altLang="zh-CN" sz="1600" b="1" dirty="0">
              <a:latin typeface="STXinwei" charset="-122"/>
              <a:ea typeface="STXinwei" charset="-122"/>
              <a:cs typeface="STXinwei" charset="-122"/>
            </a:endParaRPr>
          </a:p>
        </p:txBody>
      </p:sp>
      <p:sp>
        <p:nvSpPr>
          <p:cNvPr id="83" name="文本占位符 2"/>
          <p:cNvSpPr txBox="1">
            <a:spLocks/>
          </p:cNvSpPr>
          <p:nvPr/>
        </p:nvSpPr>
        <p:spPr>
          <a:xfrm>
            <a:off x="420130" y="584490"/>
            <a:ext cx="2498725" cy="4191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zh-CN" altLang="en-US" sz="3200" dirty="0" smtClean="0">
                <a:latin typeface="STXinwei" charset="-122"/>
                <a:ea typeface="STXinwei" charset="-122"/>
                <a:cs typeface="STXinwei" charset="-122"/>
              </a:rPr>
              <a:t>模型融合</a:t>
            </a:r>
            <a:endParaRPr lang="zh-CN" altLang="en-US" sz="3200" dirty="0">
              <a:latin typeface="STXinwei" charset="-122"/>
              <a:ea typeface="STXinwei" charset="-122"/>
              <a:cs typeface="STXinwei" charset="-122"/>
            </a:endParaRPr>
          </a:p>
        </p:txBody>
      </p:sp>
    </p:spTree>
    <p:extLst>
      <p:ext uri="{BB962C8B-B14F-4D97-AF65-F5344CB8AC3E}">
        <p14:creationId xmlns:p14="http://schemas.microsoft.com/office/powerpoint/2010/main" val="3983955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625924" y="1323584"/>
            <a:ext cx="2910228"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FF00"/>
                </a:solidFill>
                <a:latin typeface="STXinwei" charset="-122"/>
                <a:ea typeface="STXinwei" charset="-122"/>
                <a:cs typeface="STXinwei" charset="-122"/>
              </a:rPr>
              <a:t>直接加权融合</a:t>
            </a:r>
            <a:endParaRPr lang="zh-CN" altLang="en-US" sz="2000" b="1" dirty="0">
              <a:solidFill>
                <a:srgbClr val="FFFF00"/>
              </a:solidFill>
              <a:latin typeface="STXinwei" charset="-122"/>
              <a:ea typeface="STXinwei" charset="-122"/>
              <a:cs typeface="STXinwei" charset="-122"/>
            </a:endParaRPr>
          </a:p>
        </p:txBody>
      </p:sp>
      <p:sp>
        <p:nvSpPr>
          <p:cNvPr id="10" name="文本框 9"/>
          <p:cNvSpPr txBox="1"/>
          <p:nvPr/>
        </p:nvSpPr>
        <p:spPr>
          <a:xfrm>
            <a:off x="653774" y="1923749"/>
            <a:ext cx="3773848" cy="105259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30000"/>
              </a:lnSpc>
              <a:buFont typeface="Wingdings" pitchFamily="2" charset="2"/>
              <a:buChar char="n"/>
            </a:pPr>
            <a:r>
              <a:rPr lang="zh-CN" altLang="en-US" sz="1600" b="1" dirty="0" smtClean="0">
                <a:latin typeface="STXinwei" charset="-122"/>
                <a:ea typeface="STXinwei" charset="-122"/>
                <a:cs typeface="STXinwei" charset="-122"/>
              </a:rPr>
              <a:t>直接对概率预测值进行加权融合</a:t>
            </a:r>
            <a:endParaRPr lang="en-US" altLang="zh-CN" sz="1600" b="1" dirty="0" smtClean="0">
              <a:latin typeface="STXinwei" charset="-122"/>
              <a:ea typeface="STXinwei" charset="-122"/>
              <a:cs typeface="STXinwei" charset="-122"/>
            </a:endParaRPr>
          </a:p>
          <a:p>
            <a:pPr marL="285750" indent="-285750" algn="just">
              <a:lnSpc>
                <a:spcPct val="130000"/>
              </a:lnSpc>
              <a:buFont typeface="Wingdings" pitchFamily="2" charset="2"/>
              <a:buChar char="n"/>
            </a:pPr>
            <a:r>
              <a:rPr lang="en-US" altLang="zh-CN" sz="1600" b="1" dirty="0" smtClean="0">
                <a:latin typeface="STXinwei" charset="-122"/>
                <a:ea typeface="STXinwei" charset="-122"/>
                <a:cs typeface="STXinwei" charset="-122"/>
              </a:rPr>
              <a:t>0.65</a:t>
            </a:r>
            <a:r>
              <a:rPr lang="zh-CN" altLang="en-US" sz="1600" b="1" dirty="0" smtClean="0">
                <a:latin typeface="STXinwei" charset="-122"/>
                <a:ea typeface="STXinwei" charset="-122"/>
                <a:cs typeface="STXinwei" charset="-122"/>
              </a:rPr>
              <a:t> * </a:t>
            </a:r>
            <a:r>
              <a:rPr lang="en-US" altLang="zh-CN" sz="1600" b="1" dirty="0" smtClean="0">
                <a:latin typeface="STXinwei" charset="-122"/>
                <a:ea typeface="STXinwei" charset="-122"/>
                <a:cs typeface="STXinwei" charset="-122"/>
              </a:rPr>
              <a:t>GBDT</a:t>
            </a:r>
            <a:r>
              <a:rPr lang="zh-CN" altLang="en-US" sz="1600" b="1" dirty="0" smtClean="0">
                <a:latin typeface="STXinwei" charset="-122"/>
                <a:ea typeface="STXinwei" charset="-122"/>
                <a:cs typeface="STXinwei" charset="-122"/>
              </a:rPr>
              <a:t> </a:t>
            </a:r>
            <a:r>
              <a:rPr lang="en-US" altLang="zh-CN" sz="1600" b="1" dirty="0" smtClean="0">
                <a:latin typeface="STXinwei" charset="-122"/>
                <a:ea typeface="STXinwei" charset="-122"/>
                <a:cs typeface="STXinwei" charset="-122"/>
              </a:rPr>
              <a:t>+</a:t>
            </a:r>
            <a:r>
              <a:rPr lang="zh-CN" altLang="en-US" sz="1600" b="1" dirty="0" smtClean="0">
                <a:latin typeface="STXinwei" charset="-122"/>
                <a:ea typeface="STXinwei" charset="-122"/>
                <a:cs typeface="STXinwei" charset="-122"/>
              </a:rPr>
              <a:t> </a:t>
            </a:r>
            <a:r>
              <a:rPr lang="en-US" altLang="zh-CN" sz="1600" b="1" dirty="0" smtClean="0">
                <a:latin typeface="STXinwei" charset="-122"/>
                <a:ea typeface="STXinwei" charset="-122"/>
                <a:cs typeface="STXinwei" charset="-122"/>
              </a:rPr>
              <a:t>0.35</a:t>
            </a:r>
            <a:r>
              <a:rPr lang="zh-CN" altLang="en-US" sz="1600" b="1" dirty="0" smtClean="0">
                <a:latin typeface="STXinwei" charset="-122"/>
                <a:ea typeface="STXinwei" charset="-122"/>
                <a:cs typeface="STXinwei" charset="-122"/>
              </a:rPr>
              <a:t> * </a:t>
            </a:r>
            <a:r>
              <a:rPr lang="en-US" altLang="zh-CN" sz="1600" b="1" dirty="0" err="1" smtClean="0">
                <a:latin typeface="STXinwei" charset="-122"/>
                <a:ea typeface="STXinwei" charset="-122"/>
                <a:cs typeface="STXinwei" charset="-122"/>
              </a:rPr>
              <a:t>XGBoost</a:t>
            </a:r>
            <a:endParaRPr lang="en-US" altLang="zh-CN" sz="1600" b="1" dirty="0" smtClean="0">
              <a:latin typeface="STXinwei" charset="-122"/>
              <a:ea typeface="STXinwei" charset="-122"/>
              <a:cs typeface="STXinwei" charset="-122"/>
            </a:endParaRPr>
          </a:p>
          <a:p>
            <a:pPr marL="285750" indent="-285750" algn="just">
              <a:lnSpc>
                <a:spcPct val="130000"/>
              </a:lnSpc>
              <a:buFont typeface="Wingdings" pitchFamily="2" charset="2"/>
              <a:buChar char="n"/>
            </a:pPr>
            <a:r>
              <a:rPr lang="zh-CN" altLang="en-US" sz="1600" b="1" dirty="0" smtClean="0">
                <a:latin typeface="STXinwei" charset="-122"/>
                <a:ea typeface="STXinwei" charset="-122"/>
                <a:cs typeface="STXinwei" charset="-122"/>
              </a:rPr>
              <a:t>排名第一</a:t>
            </a:r>
            <a:endParaRPr lang="en-US" altLang="zh-CN" sz="1600" b="1" dirty="0">
              <a:latin typeface="STXinwei" charset="-122"/>
              <a:ea typeface="STXinwei" charset="-122"/>
              <a:cs typeface="STXinwei" charset="-122"/>
            </a:endParaRPr>
          </a:p>
        </p:txBody>
      </p:sp>
      <p:sp>
        <p:nvSpPr>
          <p:cNvPr id="12" name="矩形 11"/>
          <p:cNvSpPr/>
          <p:nvPr/>
        </p:nvSpPr>
        <p:spPr>
          <a:xfrm>
            <a:off x="625923" y="3248636"/>
            <a:ext cx="3401483" cy="400110"/>
          </a:xfrm>
          <a:prstGeom prst="rect">
            <a:avLst/>
          </a:prstGeom>
        </p:spPr>
        <p:txBody>
          <a:bodyPr wrap="square">
            <a:spAutoFit/>
          </a:bodyPr>
          <a:lstStyle/>
          <a:p>
            <a:pPr marL="342900" lvl="0" indent="-342900">
              <a:buFont typeface="Wingdings" pitchFamily="2" charset="2"/>
              <a:buChar char="u"/>
            </a:pPr>
            <a:r>
              <a:rPr lang="en-US" altLang="zh-CN" sz="2000" b="1" dirty="0" smtClean="0">
                <a:solidFill>
                  <a:srgbClr val="FFFF00"/>
                </a:solidFill>
                <a:latin typeface="STXinwei" charset="-122"/>
                <a:ea typeface="STXinwei" charset="-122"/>
                <a:cs typeface="STXinwei" charset="-122"/>
              </a:rPr>
              <a:t>Rank</a:t>
            </a:r>
            <a:r>
              <a:rPr lang="zh-CN" altLang="en-US" sz="2000" b="1" dirty="0" smtClean="0">
                <a:solidFill>
                  <a:srgbClr val="FFFF00"/>
                </a:solidFill>
                <a:latin typeface="STXinwei" charset="-122"/>
                <a:ea typeface="STXinwei" charset="-122"/>
                <a:cs typeface="STXinwei" charset="-122"/>
              </a:rPr>
              <a:t>融合</a:t>
            </a:r>
            <a:endParaRPr lang="zh-CN" altLang="en-US" sz="2000" b="1" dirty="0">
              <a:solidFill>
                <a:srgbClr val="FFFF00"/>
              </a:solidFill>
              <a:latin typeface="STXinwei" charset="-122"/>
              <a:ea typeface="STXinwei" charset="-122"/>
              <a:cs typeface="STXinwei" charset="-122"/>
            </a:endParaRPr>
          </a:p>
        </p:txBody>
      </p:sp>
      <p:sp>
        <p:nvSpPr>
          <p:cNvPr id="14" name="文本框 13"/>
          <p:cNvSpPr txBox="1"/>
          <p:nvPr/>
        </p:nvSpPr>
        <p:spPr>
          <a:xfrm>
            <a:off x="698112" y="4969454"/>
            <a:ext cx="2579771" cy="38850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30000"/>
              </a:lnSpc>
              <a:buFont typeface="Wingdings" pitchFamily="2" charset="2"/>
              <a:buChar char="n"/>
            </a:pPr>
            <a:r>
              <a:rPr lang="zh-CN" altLang="en-US" sz="1600" b="1" dirty="0" smtClean="0">
                <a:latin typeface="STXinwei" charset="-122"/>
                <a:ea typeface="STXinwei" charset="-122"/>
                <a:cs typeface="STXinwei" charset="-122"/>
              </a:rPr>
              <a:t>效果一般</a:t>
            </a:r>
            <a:endParaRPr lang="en-US" altLang="zh-CN" sz="1600" b="1" dirty="0">
              <a:latin typeface="STXinwei" charset="-122"/>
              <a:ea typeface="STXinwei" charset="-122"/>
              <a:cs typeface="STXinwei" charset="-122"/>
            </a:endParaRPr>
          </a:p>
        </p:txBody>
      </p:sp>
      <p:pic>
        <p:nvPicPr>
          <p:cNvPr id="17" name="图片 16"/>
          <p:cNvPicPr>
            <a:picLocks noChangeAspect="1"/>
          </p:cNvPicPr>
          <p:nvPr/>
        </p:nvPicPr>
        <p:blipFill rotWithShape="1">
          <a:blip r:embed="rId3"/>
          <a:srcRect l="32047" t="62725" r="37110" b="383"/>
          <a:stretch/>
        </p:blipFill>
        <p:spPr>
          <a:xfrm>
            <a:off x="653773" y="3863932"/>
            <a:ext cx="2165684" cy="890337"/>
          </a:xfrm>
          <a:prstGeom prst="rect">
            <a:avLst/>
          </a:prstGeom>
        </p:spPr>
      </p:pic>
      <p:sp>
        <p:nvSpPr>
          <p:cNvPr id="18" name="矩形 17"/>
          <p:cNvSpPr/>
          <p:nvPr/>
        </p:nvSpPr>
        <p:spPr>
          <a:xfrm>
            <a:off x="4836695" y="1323584"/>
            <a:ext cx="3401483" cy="400110"/>
          </a:xfrm>
          <a:prstGeom prst="rect">
            <a:avLst/>
          </a:prstGeom>
        </p:spPr>
        <p:txBody>
          <a:bodyPr wrap="square">
            <a:spAutoFit/>
          </a:bodyPr>
          <a:lstStyle/>
          <a:p>
            <a:pPr marL="342900" lvl="0" indent="-342900">
              <a:buFont typeface="Wingdings" pitchFamily="2" charset="2"/>
              <a:buChar char="u"/>
            </a:pPr>
            <a:r>
              <a:rPr lang="en-US" altLang="zh-CN" sz="2000" b="1" dirty="0" smtClean="0">
                <a:solidFill>
                  <a:srgbClr val="FFFF00"/>
                </a:solidFill>
                <a:latin typeface="STXinwei" charset="-122"/>
                <a:ea typeface="STXinwei" charset="-122"/>
                <a:cs typeface="STXinwei" charset="-122"/>
              </a:rPr>
              <a:t>Blending</a:t>
            </a:r>
            <a:endParaRPr lang="zh-CN" altLang="en-US" sz="2000" b="1" dirty="0">
              <a:solidFill>
                <a:srgbClr val="FFFF00"/>
              </a:solidFill>
              <a:latin typeface="STXinwei" charset="-122"/>
              <a:ea typeface="STXinwei" charset="-122"/>
              <a:cs typeface="STXinwei" charset="-122"/>
            </a:endParaRPr>
          </a:p>
        </p:txBody>
      </p:sp>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7256" y="1900673"/>
            <a:ext cx="9174743" cy="3664059"/>
          </a:xfrm>
          <a:prstGeom prst="rect">
            <a:avLst/>
          </a:prstGeom>
        </p:spPr>
      </p:pic>
      <p:sp>
        <p:nvSpPr>
          <p:cNvPr id="20" name="文本框 19"/>
          <p:cNvSpPr txBox="1"/>
          <p:nvPr/>
        </p:nvSpPr>
        <p:spPr>
          <a:xfrm>
            <a:off x="4892124" y="1923749"/>
            <a:ext cx="2579771" cy="38850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lnSpc>
                <a:spcPct val="130000"/>
              </a:lnSpc>
              <a:buFont typeface="Wingdings" pitchFamily="2" charset="2"/>
              <a:buChar char="n"/>
            </a:pPr>
            <a:r>
              <a:rPr lang="zh-CN" altLang="en-US" sz="1600" b="1" dirty="0" smtClean="0">
                <a:latin typeface="STXinwei" charset="-122"/>
                <a:ea typeface="STXinwei" charset="-122"/>
                <a:cs typeface="STXinwei" charset="-122"/>
              </a:rPr>
              <a:t>提升不明显</a:t>
            </a:r>
            <a:endParaRPr lang="en-US" altLang="zh-CN" sz="1600" b="1" dirty="0">
              <a:latin typeface="STXinwei" charset="-122"/>
              <a:ea typeface="STXinwei" charset="-122"/>
              <a:cs typeface="STXinwei" charset="-122"/>
            </a:endParaRPr>
          </a:p>
        </p:txBody>
      </p:sp>
      <p:sp>
        <p:nvSpPr>
          <p:cNvPr id="11" name="文本占位符 2"/>
          <p:cNvSpPr txBox="1">
            <a:spLocks/>
          </p:cNvSpPr>
          <p:nvPr/>
        </p:nvSpPr>
        <p:spPr>
          <a:xfrm>
            <a:off x="420130" y="584490"/>
            <a:ext cx="2498725" cy="4191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zh-CN" altLang="en-US" sz="3200" smtClean="0">
                <a:latin typeface="STXinwei" charset="-122"/>
                <a:ea typeface="STXinwei" charset="-122"/>
                <a:cs typeface="STXinwei" charset="-122"/>
              </a:rPr>
              <a:t>模型融合</a:t>
            </a:r>
            <a:endParaRPr lang="zh-CN" altLang="en-US" sz="3200" dirty="0">
              <a:latin typeface="STXinwei" charset="-122"/>
              <a:ea typeface="STXinwei" charset="-122"/>
              <a:cs typeface="STXinwei" charset="-122"/>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4575022" y="3362654"/>
            <a:ext cx="3160713" cy="508000"/>
          </a:xfrm>
        </p:spPr>
        <p:txBody>
          <a:bodyPr/>
          <a:lstStyle/>
          <a:p>
            <a:pPr algn="ctr"/>
            <a:r>
              <a:rPr lang="zh-CN" altLang="en-US" dirty="0" smtClean="0">
                <a:latin typeface="STXinwei" charset="-122"/>
                <a:ea typeface="STXinwei" charset="-122"/>
                <a:cs typeface="STXinwei" charset="-122"/>
              </a:rPr>
              <a:t>总结</a:t>
            </a:r>
            <a:endParaRPr lang="zh-CN" altLang="en-US" dirty="0">
              <a:latin typeface="STXinwei" charset="-122"/>
              <a:ea typeface="STXinwei" charset="-122"/>
              <a:cs typeface="STXinwei" charset="-122"/>
            </a:endParaRPr>
          </a:p>
        </p:txBody>
      </p:sp>
      <p:sp>
        <p:nvSpPr>
          <p:cNvPr id="3" name="文本框 2"/>
          <p:cNvSpPr txBox="1"/>
          <p:nvPr/>
        </p:nvSpPr>
        <p:spPr>
          <a:xfrm>
            <a:off x="5747724" y="2039215"/>
            <a:ext cx="815310" cy="1323439"/>
          </a:xfrm>
          <a:prstGeom prst="rect">
            <a:avLst/>
          </a:prstGeom>
          <a:noFill/>
        </p:spPr>
        <p:txBody>
          <a:bodyPr wrap="square" rtlCol="0">
            <a:spAutoFit/>
          </a:bodyPr>
          <a:lstStyle/>
          <a:p>
            <a:r>
              <a:rPr lang="en-US" altLang="zh-CN" sz="8000" b="1" dirty="0"/>
              <a:t>6</a:t>
            </a:r>
            <a:endParaRPr lang="zh-CN" altLang="en-US" sz="8000" b="1" dirty="0"/>
          </a:p>
        </p:txBody>
      </p:sp>
    </p:spTree>
    <p:extLst>
      <p:ext uri="{BB962C8B-B14F-4D97-AF65-F5344CB8AC3E}">
        <p14:creationId xmlns:p14="http://schemas.microsoft.com/office/powerpoint/2010/main" val="17329066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4294967295"/>
          </p:nvPr>
        </p:nvSpPr>
        <p:spPr>
          <a:xfrm>
            <a:off x="406485" y="602108"/>
            <a:ext cx="2498725" cy="419100"/>
          </a:xfrm>
        </p:spPr>
        <p:txBody>
          <a:bodyPr>
            <a:normAutofit fontScale="77500" lnSpcReduction="20000"/>
          </a:bodyPr>
          <a:lstStyle/>
          <a:p>
            <a:r>
              <a:rPr lang="zh-CN" altLang="en-US" sz="3200" dirty="0" smtClean="0">
                <a:latin typeface="STXinwei" charset="-122"/>
                <a:ea typeface="STXinwei" charset="-122"/>
                <a:cs typeface="STXinwei" charset="-122"/>
              </a:rPr>
              <a:t>总结</a:t>
            </a:r>
            <a:endParaRPr lang="zh-CN" altLang="en-US" sz="3200" dirty="0">
              <a:latin typeface="STXinwei" charset="-122"/>
              <a:ea typeface="STXinwei" charset="-122"/>
              <a:cs typeface="STXinwei" charset="-122"/>
            </a:endParaRPr>
          </a:p>
        </p:txBody>
      </p:sp>
      <p:sp>
        <p:nvSpPr>
          <p:cNvPr id="16" name="文本占位符 1"/>
          <p:cNvSpPr txBox="1"/>
          <p:nvPr/>
        </p:nvSpPr>
        <p:spPr>
          <a:xfrm>
            <a:off x="731154" y="1345122"/>
            <a:ext cx="3657966" cy="381871"/>
          </a:xfrm>
          <a:prstGeom prst="rect">
            <a:avLst/>
          </a:prstGeom>
        </p:spPr>
        <p:txBody>
          <a:bodyPr/>
          <a:lstStyle>
            <a:lvl1pPr marL="0" indent="0" algn="l" defTabSz="914400" rtl="0" eaLnBrk="1" latinLnBrk="0" hangingPunct="1">
              <a:lnSpc>
                <a:spcPct val="90000"/>
              </a:lnSpc>
              <a:spcBef>
                <a:spcPts val="1000"/>
              </a:spcBef>
              <a:buFont typeface="Arial" pitchFamily="34" charset="0"/>
              <a:buNone/>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r>
              <a:rPr lang="en-US" altLang="zh-CN" sz="2400" b="1" dirty="0" smtClean="0">
                <a:solidFill>
                  <a:schemeClr val="tx1"/>
                </a:solidFill>
                <a:latin typeface="STXinwei" charset="-122"/>
                <a:ea typeface="STXinwei" charset="-122"/>
                <a:cs typeface="STXinwei" charset="-122"/>
                <a:sym typeface="+mn-ea"/>
              </a:rPr>
              <a:t>O2O</a:t>
            </a:r>
            <a:r>
              <a:rPr lang="zh-CN" altLang="en-US" sz="2400" b="1" dirty="0" smtClean="0">
                <a:solidFill>
                  <a:schemeClr val="tx1"/>
                </a:solidFill>
                <a:latin typeface="STXinwei" charset="-122"/>
                <a:ea typeface="STXinwei" charset="-122"/>
                <a:cs typeface="STXinwei" charset="-122"/>
                <a:sym typeface="+mn-ea"/>
              </a:rPr>
              <a:t>优惠券精准营销问题</a:t>
            </a:r>
            <a:endParaRPr lang="zh-CN" altLang="en-US" sz="2400" b="1" dirty="0">
              <a:solidFill>
                <a:schemeClr val="tx1"/>
              </a:solidFill>
              <a:latin typeface="STXinwei" charset="-122"/>
              <a:ea typeface="STXinwei" charset="-122"/>
              <a:cs typeface="STXinwei" charset="-122"/>
            </a:endParaRPr>
          </a:p>
        </p:txBody>
      </p:sp>
      <p:sp>
        <p:nvSpPr>
          <p:cNvPr id="17" name="矩形 16"/>
          <p:cNvSpPr/>
          <p:nvPr/>
        </p:nvSpPr>
        <p:spPr>
          <a:xfrm>
            <a:off x="1443593" y="1814284"/>
            <a:ext cx="5692602"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优惠券营销           盘活老用户，吸引新用户</a:t>
            </a:r>
            <a:endParaRPr lang="zh-CN" altLang="en-US" sz="2000" b="1" dirty="0">
              <a:solidFill>
                <a:srgbClr val="FFC000"/>
              </a:solidFill>
              <a:latin typeface="STXinwei" charset="-122"/>
              <a:ea typeface="STXinwei" charset="-122"/>
              <a:cs typeface="STXinwei" charset="-122"/>
            </a:endParaRPr>
          </a:p>
        </p:txBody>
      </p:sp>
      <p:sp>
        <p:nvSpPr>
          <p:cNvPr id="19" name="矩形 18"/>
          <p:cNvSpPr/>
          <p:nvPr/>
        </p:nvSpPr>
        <p:spPr>
          <a:xfrm>
            <a:off x="1443591" y="2341206"/>
            <a:ext cx="7964569"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精准营销               避免随机投放给用户带来的干扰，提升用户体验</a:t>
            </a:r>
            <a:endParaRPr lang="zh-CN" altLang="en-US" sz="2000" b="1" dirty="0">
              <a:solidFill>
                <a:srgbClr val="FFC000"/>
              </a:solidFill>
              <a:latin typeface="STXinwei" charset="-122"/>
              <a:ea typeface="STXinwei" charset="-122"/>
              <a:cs typeface="STXinwei" charset="-122"/>
            </a:endParaRPr>
          </a:p>
        </p:txBody>
      </p:sp>
      <p:sp>
        <p:nvSpPr>
          <p:cNvPr id="20" name="矩形 19"/>
          <p:cNvSpPr/>
          <p:nvPr/>
        </p:nvSpPr>
        <p:spPr>
          <a:xfrm>
            <a:off x="1443591" y="2828607"/>
            <a:ext cx="7619127"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精准营销               提升商家声誉，降低营销成本</a:t>
            </a:r>
            <a:endParaRPr lang="zh-CN" altLang="en-US" sz="2000" b="1" dirty="0">
              <a:solidFill>
                <a:srgbClr val="FFC000"/>
              </a:solidFill>
              <a:latin typeface="STXinwei" charset="-122"/>
              <a:ea typeface="STXinwei" charset="-122"/>
              <a:cs typeface="STXinwei" charset="-122"/>
            </a:endParaRPr>
          </a:p>
        </p:txBody>
      </p:sp>
      <p:sp>
        <p:nvSpPr>
          <p:cNvPr id="22" name="文本占位符 1"/>
          <p:cNvSpPr txBox="1"/>
          <p:nvPr/>
        </p:nvSpPr>
        <p:spPr>
          <a:xfrm>
            <a:off x="731154" y="3367638"/>
            <a:ext cx="9550766" cy="447287"/>
          </a:xfrm>
          <a:prstGeom prst="rect">
            <a:avLst/>
          </a:prstGeom>
        </p:spPr>
        <p:txBody>
          <a:bodyPr/>
          <a:lstStyle>
            <a:lvl1pPr marL="0" indent="0" algn="l" defTabSz="914400" rtl="0" eaLnBrk="1" latinLnBrk="0" hangingPunct="1">
              <a:lnSpc>
                <a:spcPct val="90000"/>
              </a:lnSpc>
              <a:spcBef>
                <a:spcPts val="1000"/>
              </a:spcBef>
              <a:buFont typeface="Arial" pitchFamily="34" charset="0"/>
              <a:buNone/>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r>
              <a:rPr lang="zh-CN" altLang="en-US" sz="2400" b="1" dirty="0">
                <a:solidFill>
                  <a:schemeClr val="tx1"/>
                </a:solidFill>
                <a:latin typeface="STXinwei" charset="-122"/>
                <a:ea typeface="STXinwei" charset="-122"/>
                <a:cs typeface="STXinwei" charset="-122"/>
                <a:sym typeface="+mn-ea"/>
              </a:rPr>
              <a:t>真实的业务场景和高效的分布式运行</a:t>
            </a:r>
            <a:r>
              <a:rPr lang="zh-CN" altLang="en-US" sz="2400" b="1" dirty="0" smtClean="0">
                <a:solidFill>
                  <a:schemeClr val="tx1"/>
                </a:solidFill>
                <a:latin typeface="STXinwei" charset="-122"/>
                <a:ea typeface="STXinwei" charset="-122"/>
                <a:cs typeface="STXinwei" charset="-122"/>
                <a:sym typeface="+mn-ea"/>
              </a:rPr>
              <a:t>平台，</a:t>
            </a:r>
            <a:r>
              <a:rPr lang="zh-CN" altLang="en-US" sz="2400" b="1" dirty="0">
                <a:solidFill>
                  <a:schemeClr val="tx1"/>
                </a:solidFill>
                <a:latin typeface="STXinwei" charset="-122"/>
                <a:ea typeface="STXinwei" charset="-122"/>
                <a:cs typeface="STXinwei" charset="-122"/>
                <a:sym typeface="+mn-ea"/>
              </a:rPr>
              <a:t>接近工业实际的比赛环境</a:t>
            </a:r>
            <a:endParaRPr lang="zh-CN" altLang="en-US" sz="2400" b="1" dirty="0">
              <a:solidFill>
                <a:schemeClr val="tx1"/>
              </a:solidFill>
              <a:latin typeface="STXinwei" charset="-122"/>
              <a:ea typeface="STXinwei" charset="-122"/>
              <a:cs typeface="STXinwei" charset="-122"/>
            </a:endParaRPr>
          </a:p>
          <a:p>
            <a:endParaRPr lang="zh-CN" altLang="en-US" sz="2400" b="1" dirty="0">
              <a:solidFill>
                <a:schemeClr val="tx1"/>
              </a:solidFill>
              <a:latin typeface="STXinwei" charset="-122"/>
              <a:ea typeface="STXinwei" charset="-122"/>
              <a:cs typeface="STXinwei" charset="-122"/>
              <a:sym typeface="+mn-ea"/>
            </a:endParaRPr>
          </a:p>
        </p:txBody>
      </p:sp>
      <p:sp>
        <p:nvSpPr>
          <p:cNvPr id="24" name="矩形 23"/>
          <p:cNvSpPr/>
          <p:nvPr/>
        </p:nvSpPr>
        <p:spPr>
          <a:xfrm>
            <a:off x="1443589" y="4492877"/>
            <a:ext cx="7619127"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更高效地完成商业转化</a:t>
            </a:r>
            <a:endParaRPr lang="zh-CN" altLang="en-US" sz="2000" b="1" dirty="0">
              <a:solidFill>
                <a:srgbClr val="FFC000"/>
              </a:solidFill>
              <a:latin typeface="STXinwei" charset="-122"/>
              <a:ea typeface="STXinwei" charset="-122"/>
              <a:cs typeface="STXinwei" charset="-122"/>
            </a:endParaRPr>
          </a:p>
        </p:txBody>
      </p:sp>
      <p:sp>
        <p:nvSpPr>
          <p:cNvPr id="26" name="矩形 25"/>
          <p:cNvSpPr/>
          <p:nvPr/>
        </p:nvSpPr>
        <p:spPr>
          <a:xfrm>
            <a:off x="1443590" y="3953846"/>
            <a:ext cx="7619127"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同时关注算法的精确度与模型的稳定性</a:t>
            </a:r>
            <a:endParaRPr lang="zh-CN" altLang="en-US" sz="2000" b="1" dirty="0">
              <a:solidFill>
                <a:srgbClr val="FFC000"/>
              </a:solidFill>
              <a:latin typeface="STXinwei" charset="-122"/>
              <a:ea typeface="STXinwei" charset="-122"/>
              <a:cs typeface="STXinwei" charset="-122"/>
            </a:endParaRPr>
          </a:p>
        </p:txBody>
      </p:sp>
      <p:sp>
        <p:nvSpPr>
          <p:cNvPr id="30" name="文本占位符 1"/>
          <p:cNvSpPr txBox="1"/>
          <p:nvPr/>
        </p:nvSpPr>
        <p:spPr>
          <a:xfrm>
            <a:off x="731154" y="5031908"/>
            <a:ext cx="5893168" cy="354815"/>
          </a:xfrm>
          <a:prstGeom prst="rect">
            <a:avLst/>
          </a:prstGeom>
        </p:spPr>
        <p:txBody>
          <a:bodyPr/>
          <a:lstStyle>
            <a:lvl1pPr marL="0" indent="0" algn="l" defTabSz="914400" rtl="0" eaLnBrk="1" latinLnBrk="0" hangingPunct="1">
              <a:lnSpc>
                <a:spcPct val="90000"/>
              </a:lnSpc>
              <a:spcBef>
                <a:spcPts val="1000"/>
              </a:spcBef>
              <a:buFont typeface="Arial" pitchFamily="34" charset="0"/>
              <a:buNone/>
              <a:defRPr sz="1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r>
              <a:rPr lang="zh-CN" altLang="en-US" sz="2400" b="1" dirty="0">
                <a:solidFill>
                  <a:schemeClr val="tx1"/>
                </a:solidFill>
                <a:latin typeface="STXinwei" charset="-122"/>
                <a:ea typeface="STXinwei" charset="-122"/>
                <a:cs typeface="STXinwei" charset="-122"/>
                <a:sym typeface="+mn-ea"/>
              </a:rPr>
              <a:t>个人能力的提升与团队协作的锻炼</a:t>
            </a:r>
          </a:p>
        </p:txBody>
      </p:sp>
      <p:sp>
        <p:nvSpPr>
          <p:cNvPr id="31" name="矩形 30"/>
          <p:cNvSpPr/>
          <p:nvPr/>
        </p:nvSpPr>
        <p:spPr>
          <a:xfrm>
            <a:off x="1443589" y="5525644"/>
            <a:ext cx="7619127" cy="400110"/>
          </a:xfrm>
          <a:prstGeom prst="rect">
            <a:avLst/>
          </a:prstGeom>
        </p:spPr>
        <p:txBody>
          <a:bodyPr wrap="square">
            <a:spAutoFit/>
          </a:bodyPr>
          <a:lstStyle/>
          <a:p>
            <a:pPr marL="342900" lvl="0" indent="-342900">
              <a:buFont typeface="Wingdings" pitchFamily="2" charset="2"/>
              <a:buChar char="u"/>
            </a:pPr>
            <a:r>
              <a:rPr lang="zh-CN" altLang="en-US" sz="2000" b="1" dirty="0" smtClean="0">
                <a:solidFill>
                  <a:srgbClr val="FFC000"/>
                </a:solidFill>
                <a:latin typeface="STXinwei" charset="-122"/>
                <a:ea typeface="STXinwei" charset="-122"/>
                <a:cs typeface="STXinwei" charset="-122"/>
              </a:rPr>
              <a:t>从接近工业实际的角度来考虑问题</a:t>
            </a:r>
            <a:endParaRPr lang="zh-CN" altLang="en-US" sz="2000" b="1" dirty="0">
              <a:solidFill>
                <a:srgbClr val="FFC000"/>
              </a:solidFill>
              <a:latin typeface="STXinwei" charset="-122"/>
              <a:ea typeface="STXinwei" charset="-122"/>
              <a:cs typeface="STXinwei" charset="-122"/>
            </a:endParaRPr>
          </a:p>
        </p:txBody>
      </p:sp>
      <p:cxnSp>
        <p:nvCxnSpPr>
          <p:cNvPr id="32" name="直线箭头连接符 31"/>
          <p:cNvCxnSpPr/>
          <p:nvPr/>
        </p:nvCxnSpPr>
        <p:spPr>
          <a:xfrm flipV="1">
            <a:off x="3299868" y="2024876"/>
            <a:ext cx="432684" cy="1"/>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线箭头连接符 32"/>
          <p:cNvCxnSpPr/>
          <p:nvPr/>
        </p:nvCxnSpPr>
        <p:spPr>
          <a:xfrm flipV="1">
            <a:off x="3299868" y="2553369"/>
            <a:ext cx="432684" cy="1"/>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线箭头连接符 33"/>
          <p:cNvCxnSpPr/>
          <p:nvPr/>
        </p:nvCxnSpPr>
        <p:spPr>
          <a:xfrm flipV="1">
            <a:off x="3299868" y="3029112"/>
            <a:ext cx="432684" cy="1"/>
          </a:xfrm>
          <a:prstGeom prst="straightConnector1">
            <a:avLst/>
          </a:prstGeom>
          <a:ln w="444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10201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920893" y="2621558"/>
            <a:ext cx="1160046" cy="445635"/>
          </a:xfrm>
          <a:prstGeom prst="rect">
            <a:avLst/>
          </a:prstGeom>
        </p:spPr>
        <p:txBody>
          <a:bodyPr wrap="square">
            <a:spAutoFit/>
          </a:bodyPr>
          <a:lstStyle/>
          <a:p>
            <a:pPr>
              <a:lnSpc>
                <a:spcPct val="130000"/>
              </a:lnSpc>
              <a:defRPr/>
            </a:pPr>
            <a:r>
              <a:rPr lang="zh-CN" altLang="en-US" sz="2000" b="1" dirty="0" smtClean="0">
                <a:solidFill>
                  <a:srgbClr val="FFC000"/>
                </a:solidFill>
                <a:latin typeface="Century Gothic"/>
              </a:rPr>
              <a:t>冠军：</a:t>
            </a:r>
            <a:endParaRPr lang="en-US" altLang="zh-CN" sz="2000" b="1" dirty="0">
              <a:solidFill>
                <a:srgbClr val="FFC000"/>
              </a:solidFill>
              <a:latin typeface="Century Gothic"/>
            </a:endParaRPr>
          </a:p>
        </p:txBody>
      </p:sp>
      <p:pic>
        <p:nvPicPr>
          <p:cNvPr id="6" name="图片 5"/>
          <p:cNvPicPr>
            <a:picLocks noChangeAspect="1"/>
          </p:cNvPicPr>
          <p:nvPr/>
        </p:nvPicPr>
        <p:blipFill>
          <a:blip r:embed="rId3"/>
          <a:stretch>
            <a:fillRect/>
          </a:stretch>
        </p:blipFill>
        <p:spPr>
          <a:xfrm>
            <a:off x="3010812" y="2737505"/>
            <a:ext cx="3088587" cy="466397"/>
          </a:xfrm>
          <a:prstGeom prst="rect">
            <a:avLst/>
          </a:prstGeom>
        </p:spPr>
      </p:pic>
      <p:sp>
        <p:nvSpPr>
          <p:cNvPr id="7" name="矩形 6"/>
          <p:cNvSpPr/>
          <p:nvPr/>
        </p:nvSpPr>
        <p:spPr>
          <a:xfrm>
            <a:off x="3567959" y="3316069"/>
            <a:ext cx="2889602" cy="339645"/>
          </a:xfrm>
          <a:prstGeom prst="rect">
            <a:avLst/>
          </a:prstGeom>
        </p:spPr>
        <p:txBody>
          <a:bodyPr wrap="square">
            <a:spAutoFit/>
          </a:bodyPr>
          <a:lstStyle/>
          <a:p>
            <a:pPr>
              <a:lnSpc>
                <a:spcPct val="130000"/>
              </a:lnSpc>
              <a:defRPr/>
            </a:pPr>
            <a:r>
              <a:rPr lang="zh-CN" altLang="en-US" sz="1400" b="1" dirty="0" smtClean="0">
                <a:solidFill>
                  <a:srgbClr val="FFC000"/>
                </a:solidFill>
                <a:latin typeface="Century Gothic"/>
              </a:rPr>
              <a:t>阿里天池众智：</a:t>
            </a:r>
            <a:r>
              <a:rPr lang="en-US" altLang="zh-CN" sz="1400" b="1" dirty="0" smtClean="0">
                <a:solidFill>
                  <a:srgbClr val="FFC000"/>
                </a:solidFill>
                <a:latin typeface="Century Gothic"/>
              </a:rPr>
              <a:t>1</a:t>
            </a:r>
            <a:r>
              <a:rPr lang="en-US" altLang="zh-CN" sz="1400" b="1" baseline="30000" dirty="0" smtClean="0">
                <a:solidFill>
                  <a:srgbClr val="FFC000"/>
                </a:solidFill>
                <a:latin typeface="Century Gothic"/>
              </a:rPr>
              <a:t>st</a:t>
            </a:r>
            <a:r>
              <a:rPr lang="en-US" altLang="zh-CN" sz="1400" b="1" dirty="0" smtClean="0">
                <a:solidFill>
                  <a:srgbClr val="FFC000"/>
                </a:solidFill>
                <a:latin typeface="Century Gothic"/>
              </a:rPr>
              <a:t>/110</a:t>
            </a:r>
            <a:endParaRPr lang="en-US" altLang="zh-CN" sz="1400" b="1" dirty="0">
              <a:solidFill>
                <a:srgbClr val="FFC000"/>
              </a:solidFill>
              <a:latin typeface="Century Gothic"/>
            </a:endParaRPr>
          </a:p>
        </p:txBody>
      </p:sp>
      <p:pic>
        <p:nvPicPr>
          <p:cNvPr id="8" name="图片 7"/>
          <p:cNvPicPr>
            <a:picLocks noChangeAspect="1"/>
          </p:cNvPicPr>
          <p:nvPr/>
        </p:nvPicPr>
        <p:blipFill>
          <a:blip r:embed="rId4"/>
          <a:stretch>
            <a:fillRect/>
          </a:stretch>
        </p:blipFill>
        <p:spPr>
          <a:xfrm>
            <a:off x="7170573" y="2740265"/>
            <a:ext cx="1842572" cy="468981"/>
          </a:xfrm>
          <a:prstGeom prst="rect">
            <a:avLst/>
          </a:prstGeom>
        </p:spPr>
      </p:pic>
      <p:sp>
        <p:nvSpPr>
          <p:cNvPr id="9" name="矩形 8"/>
          <p:cNvSpPr/>
          <p:nvPr/>
        </p:nvSpPr>
        <p:spPr>
          <a:xfrm>
            <a:off x="7100144" y="3295121"/>
            <a:ext cx="2819139" cy="339645"/>
          </a:xfrm>
          <a:prstGeom prst="rect">
            <a:avLst/>
          </a:prstGeom>
        </p:spPr>
        <p:txBody>
          <a:bodyPr wrap="square">
            <a:spAutoFit/>
          </a:bodyPr>
          <a:lstStyle/>
          <a:p>
            <a:pPr>
              <a:lnSpc>
                <a:spcPct val="130000"/>
              </a:lnSpc>
              <a:defRPr/>
            </a:pPr>
            <a:r>
              <a:rPr lang="en-US" altLang="zh-CN" sz="1400" b="1" dirty="0" err="1" smtClean="0">
                <a:solidFill>
                  <a:srgbClr val="FFC000"/>
                </a:solidFill>
                <a:latin typeface="Century Gothic"/>
              </a:rPr>
              <a:t>DataCastle</a:t>
            </a:r>
            <a:r>
              <a:rPr lang="zh-CN" altLang="en-US" sz="1400" b="1" dirty="0" smtClean="0">
                <a:solidFill>
                  <a:srgbClr val="FFC000"/>
                </a:solidFill>
                <a:latin typeface="Century Gothic"/>
              </a:rPr>
              <a:t>：</a:t>
            </a:r>
            <a:r>
              <a:rPr lang="en-US" altLang="zh-CN" sz="1400" b="1" dirty="0" smtClean="0">
                <a:solidFill>
                  <a:srgbClr val="FFC000"/>
                </a:solidFill>
                <a:latin typeface="Century Gothic"/>
              </a:rPr>
              <a:t>1</a:t>
            </a:r>
            <a:r>
              <a:rPr lang="en-US" altLang="zh-CN" sz="1400" b="1" baseline="30000" dirty="0" smtClean="0">
                <a:solidFill>
                  <a:srgbClr val="FFC000"/>
                </a:solidFill>
                <a:latin typeface="Century Gothic"/>
              </a:rPr>
              <a:t>st</a:t>
            </a:r>
            <a:r>
              <a:rPr lang="en-US" altLang="zh-CN" sz="1400" b="1" dirty="0" smtClean="0">
                <a:solidFill>
                  <a:srgbClr val="FFC000"/>
                </a:solidFill>
                <a:latin typeface="Century Gothic"/>
              </a:rPr>
              <a:t>/1832</a:t>
            </a:r>
            <a:endParaRPr lang="en-US" altLang="zh-CN" sz="1400" b="1" dirty="0">
              <a:solidFill>
                <a:srgbClr val="FFC000"/>
              </a:solidFill>
              <a:latin typeface="Century Gothic"/>
            </a:endParaRPr>
          </a:p>
        </p:txBody>
      </p:sp>
      <p:sp>
        <p:nvSpPr>
          <p:cNvPr id="10" name="矩形 9"/>
          <p:cNvSpPr/>
          <p:nvPr/>
        </p:nvSpPr>
        <p:spPr>
          <a:xfrm>
            <a:off x="923125" y="3840056"/>
            <a:ext cx="1025735" cy="427681"/>
          </a:xfrm>
          <a:prstGeom prst="rect">
            <a:avLst/>
          </a:prstGeom>
        </p:spPr>
        <p:txBody>
          <a:bodyPr wrap="square">
            <a:spAutoFit/>
          </a:bodyPr>
          <a:lstStyle/>
          <a:p>
            <a:pPr>
              <a:lnSpc>
                <a:spcPct val="130000"/>
              </a:lnSpc>
              <a:defRPr/>
            </a:pPr>
            <a:r>
              <a:rPr lang="en-US" altLang="zh-CN" dirty="0" smtClean="0">
                <a:solidFill>
                  <a:srgbClr val="FFC000"/>
                </a:solidFill>
                <a:latin typeface="Adobe Caslon Pro" charset="0"/>
                <a:ea typeface="Adobe Caslon Pro" charset="0"/>
                <a:cs typeface="Adobe Caslon Pro" charset="0"/>
              </a:rPr>
              <a:t>TOP3</a:t>
            </a:r>
            <a:r>
              <a:rPr lang="zh-CN" altLang="en-US" dirty="0" smtClean="0">
                <a:solidFill>
                  <a:srgbClr val="FFC000"/>
                </a:solidFill>
                <a:latin typeface="Adobe Caslon Pro" charset="0"/>
                <a:ea typeface="Adobe Caslon Pro" charset="0"/>
                <a:cs typeface="Adobe Caslon Pro" charset="0"/>
              </a:rPr>
              <a:t>：</a:t>
            </a:r>
            <a:endParaRPr lang="en-US" altLang="zh-CN" dirty="0">
              <a:solidFill>
                <a:srgbClr val="FFC000"/>
              </a:solidFill>
              <a:latin typeface="Adobe Caslon Pro" charset="0"/>
              <a:ea typeface="Adobe Caslon Pro" charset="0"/>
              <a:cs typeface="Adobe Caslon Pro" charset="0"/>
            </a:endParaRPr>
          </a:p>
        </p:txBody>
      </p:sp>
      <p:pic>
        <p:nvPicPr>
          <p:cNvPr id="11" name="图片 10"/>
          <p:cNvPicPr>
            <a:picLocks noChangeAspect="1"/>
          </p:cNvPicPr>
          <p:nvPr/>
        </p:nvPicPr>
        <p:blipFill rotWithShape="1">
          <a:blip r:embed="rId5"/>
          <a:srcRect t="1616" b="-1"/>
          <a:stretch/>
        </p:blipFill>
        <p:spPr>
          <a:xfrm>
            <a:off x="5116168" y="3882996"/>
            <a:ext cx="1991345" cy="911924"/>
          </a:xfrm>
          <a:prstGeom prst="rect">
            <a:avLst/>
          </a:prstGeom>
        </p:spPr>
      </p:pic>
      <p:pic>
        <p:nvPicPr>
          <p:cNvPr id="12" name="图片 11" descr="https://biendata-cdn.b0.upaiyun.com/media/802c283a-ce7a-4e3c-9fe4-42059904c64d_logo32.png"/>
          <p:cNvPicPr>
            <a:picLocks noChangeAspect="1"/>
          </p:cNvPicPr>
          <p:nvPr/>
        </p:nvPicPr>
        <p:blipFill rotWithShape="1">
          <a:blip r:embed="rId6" cstate="print">
            <a:extLst>
              <a:ext uri="{28A0092B-C50C-407E-A947-70E740481C1C}">
                <a14:useLocalDpi xmlns:a14="http://schemas.microsoft.com/office/drawing/2010/main" val="0"/>
              </a:ext>
            </a:extLst>
          </a:blip>
          <a:srcRect r="7217" b="1847"/>
          <a:stretch/>
        </p:blipFill>
        <p:spPr bwMode="auto">
          <a:xfrm>
            <a:off x="3197130" y="3886086"/>
            <a:ext cx="1042298" cy="908834"/>
          </a:xfrm>
          <a:prstGeom prst="rect">
            <a:avLst/>
          </a:prstGeom>
          <a:noFill/>
          <a:ln>
            <a:noFill/>
          </a:ln>
        </p:spPr>
      </p:pic>
      <p:pic>
        <p:nvPicPr>
          <p:cNvPr id="13" name="图片 12"/>
          <p:cNvPicPr>
            <a:picLocks noChangeAspect="1"/>
          </p:cNvPicPr>
          <p:nvPr/>
        </p:nvPicPr>
        <p:blipFill>
          <a:blip r:embed="rId7"/>
          <a:stretch>
            <a:fillRect/>
          </a:stretch>
        </p:blipFill>
        <p:spPr>
          <a:xfrm>
            <a:off x="7984253" y="3887583"/>
            <a:ext cx="814126" cy="911924"/>
          </a:xfrm>
          <a:prstGeom prst="rect">
            <a:avLst/>
          </a:prstGeom>
        </p:spPr>
      </p:pic>
      <p:sp>
        <p:nvSpPr>
          <p:cNvPr id="14" name="矩形 13"/>
          <p:cNvSpPr/>
          <p:nvPr/>
        </p:nvSpPr>
        <p:spPr>
          <a:xfrm>
            <a:off x="2891769" y="4924715"/>
            <a:ext cx="2305679" cy="304314"/>
          </a:xfrm>
          <a:prstGeom prst="rect">
            <a:avLst/>
          </a:prstGeom>
        </p:spPr>
        <p:txBody>
          <a:bodyPr wrap="square">
            <a:spAutoFit/>
          </a:bodyPr>
          <a:lstStyle/>
          <a:p>
            <a:pPr>
              <a:lnSpc>
                <a:spcPct val="130000"/>
              </a:lnSpc>
              <a:defRPr/>
            </a:pPr>
            <a:r>
              <a:rPr lang="zh-CN" altLang="en-US" sz="1200" b="1" dirty="0" smtClean="0">
                <a:solidFill>
                  <a:srgbClr val="FFC000"/>
                </a:solidFill>
                <a:latin typeface="Century Gothic"/>
              </a:rPr>
              <a:t>今日头条：</a:t>
            </a:r>
            <a:r>
              <a:rPr lang="en-US" altLang="zh-CN" sz="1200" b="1" dirty="0" smtClean="0">
                <a:solidFill>
                  <a:srgbClr val="FFC000"/>
                </a:solidFill>
                <a:latin typeface="Century Gothic"/>
              </a:rPr>
              <a:t>2</a:t>
            </a:r>
            <a:r>
              <a:rPr lang="en-US" altLang="zh-CN" sz="1200" b="1" baseline="30000" dirty="0" smtClean="0">
                <a:solidFill>
                  <a:srgbClr val="FFC000"/>
                </a:solidFill>
                <a:latin typeface="Century Gothic"/>
              </a:rPr>
              <a:t>nd</a:t>
            </a:r>
            <a:r>
              <a:rPr lang="en-US" altLang="zh-CN" sz="1200" b="1" dirty="0" smtClean="0">
                <a:solidFill>
                  <a:srgbClr val="FFC000"/>
                </a:solidFill>
                <a:latin typeface="Century Gothic"/>
              </a:rPr>
              <a:t>/1000</a:t>
            </a:r>
            <a:endParaRPr lang="en-US" altLang="zh-CN" sz="1200" b="1" dirty="0">
              <a:solidFill>
                <a:srgbClr val="FFC000"/>
              </a:solidFill>
              <a:latin typeface="Century Gothic"/>
            </a:endParaRPr>
          </a:p>
        </p:txBody>
      </p:sp>
      <p:sp>
        <p:nvSpPr>
          <p:cNvPr id="15" name="矩形 14"/>
          <p:cNvSpPr/>
          <p:nvPr/>
        </p:nvSpPr>
        <p:spPr>
          <a:xfrm>
            <a:off x="5377329" y="4924715"/>
            <a:ext cx="2323023" cy="304314"/>
          </a:xfrm>
          <a:prstGeom prst="rect">
            <a:avLst/>
          </a:prstGeom>
        </p:spPr>
        <p:txBody>
          <a:bodyPr wrap="square">
            <a:spAutoFit/>
          </a:bodyPr>
          <a:lstStyle/>
          <a:p>
            <a:pPr>
              <a:lnSpc>
                <a:spcPct val="130000"/>
              </a:lnSpc>
              <a:defRPr/>
            </a:pPr>
            <a:r>
              <a:rPr lang="zh-CN" altLang="en-US" sz="1200" b="1" dirty="0" smtClean="0">
                <a:solidFill>
                  <a:srgbClr val="FFC000"/>
                </a:solidFill>
                <a:latin typeface="Century Gothic"/>
              </a:rPr>
              <a:t>阿里天池：</a:t>
            </a:r>
            <a:r>
              <a:rPr lang="en-US" altLang="zh-CN" sz="1200" b="1" dirty="0" smtClean="0">
                <a:solidFill>
                  <a:srgbClr val="FFC000"/>
                </a:solidFill>
                <a:latin typeface="Century Gothic"/>
              </a:rPr>
              <a:t>2</a:t>
            </a:r>
            <a:r>
              <a:rPr lang="en-US" altLang="zh-CN" sz="1200" b="1" baseline="30000" dirty="0" smtClean="0">
                <a:solidFill>
                  <a:srgbClr val="FFC000"/>
                </a:solidFill>
                <a:latin typeface="Century Gothic"/>
              </a:rPr>
              <a:t>nd</a:t>
            </a:r>
            <a:r>
              <a:rPr lang="en-US" altLang="zh-CN" sz="1200" b="1" dirty="0" smtClean="0">
                <a:solidFill>
                  <a:srgbClr val="FFC000"/>
                </a:solidFill>
                <a:latin typeface="Century Gothic"/>
              </a:rPr>
              <a:t>/2810</a:t>
            </a:r>
            <a:endParaRPr lang="en-US" altLang="zh-CN" sz="1200" b="1" dirty="0">
              <a:solidFill>
                <a:srgbClr val="FFC000"/>
              </a:solidFill>
              <a:latin typeface="Century Gothic"/>
            </a:endParaRPr>
          </a:p>
        </p:txBody>
      </p:sp>
      <p:sp>
        <p:nvSpPr>
          <p:cNvPr id="16" name="矩形 15"/>
          <p:cNvSpPr/>
          <p:nvPr/>
        </p:nvSpPr>
        <p:spPr>
          <a:xfrm>
            <a:off x="7789936" y="4885382"/>
            <a:ext cx="1821370" cy="304314"/>
          </a:xfrm>
          <a:prstGeom prst="rect">
            <a:avLst/>
          </a:prstGeom>
        </p:spPr>
        <p:txBody>
          <a:bodyPr wrap="square">
            <a:spAutoFit/>
          </a:bodyPr>
          <a:lstStyle/>
          <a:p>
            <a:pPr>
              <a:lnSpc>
                <a:spcPct val="130000"/>
              </a:lnSpc>
              <a:defRPr/>
            </a:pPr>
            <a:r>
              <a:rPr lang="en-US" altLang="zh-CN" sz="1200" b="1" dirty="0" err="1" smtClean="0">
                <a:solidFill>
                  <a:srgbClr val="FFC000"/>
                </a:solidFill>
                <a:latin typeface="Century Gothic"/>
              </a:rPr>
              <a:t>Kesci</a:t>
            </a:r>
            <a:r>
              <a:rPr lang="zh-CN" altLang="en-US" sz="1200" b="1" dirty="0" smtClean="0">
                <a:solidFill>
                  <a:srgbClr val="FFC000"/>
                </a:solidFill>
                <a:latin typeface="Century Gothic"/>
              </a:rPr>
              <a:t>：</a:t>
            </a:r>
            <a:r>
              <a:rPr lang="en-US" altLang="zh-CN" sz="1200" b="1" dirty="0" smtClean="0">
                <a:solidFill>
                  <a:srgbClr val="FFC000"/>
                </a:solidFill>
                <a:latin typeface="Century Gothic"/>
              </a:rPr>
              <a:t>3</a:t>
            </a:r>
            <a:r>
              <a:rPr lang="en-US" altLang="zh-CN" sz="1200" b="1" baseline="30000" dirty="0" smtClean="0">
                <a:solidFill>
                  <a:srgbClr val="FFC000"/>
                </a:solidFill>
                <a:latin typeface="Century Gothic"/>
              </a:rPr>
              <a:t>rd</a:t>
            </a:r>
            <a:r>
              <a:rPr lang="en-US" altLang="zh-CN" sz="1200" b="1" dirty="0" smtClean="0">
                <a:solidFill>
                  <a:srgbClr val="FFC000"/>
                </a:solidFill>
                <a:latin typeface="Century Gothic"/>
              </a:rPr>
              <a:t>/485</a:t>
            </a:r>
            <a:endParaRPr lang="en-US" altLang="zh-CN" sz="1200" b="1" dirty="0">
              <a:solidFill>
                <a:srgbClr val="FFC000"/>
              </a:solidFill>
              <a:latin typeface="Century Gothic"/>
            </a:endParaRPr>
          </a:p>
        </p:txBody>
      </p:sp>
      <p:sp>
        <p:nvSpPr>
          <p:cNvPr id="18" name="文本占位符 2"/>
          <p:cNvSpPr txBox="1">
            <a:spLocks/>
          </p:cNvSpPr>
          <p:nvPr/>
        </p:nvSpPr>
        <p:spPr>
          <a:xfrm>
            <a:off x="312021" y="554091"/>
            <a:ext cx="2154238" cy="4191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zh-CN" altLang="en-US" sz="3200" smtClean="0">
                <a:latin typeface="STXinwei" charset="-122"/>
                <a:ea typeface="STXinwei" charset="-122"/>
                <a:cs typeface="STXinwei" charset="-122"/>
              </a:rPr>
              <a:t>团队介绍</a:t>
            </a:r>
            <a:endParaRPr lang="zh-CN" altLang="en-US" sz="3200" dirty="0">
              <a:latin typeface="STXinwei" charset="-122"/>
              <a:ea typeface="STXinwei" charset="-122"/>
              <a:cs typeface="STXinwei" charset="-122"/>
            </a:endParaRPr>
          </a:p>
        </p:txBody>
      </p:sp>
      <p:pic>
        <p:nvPicPr>
          <p:cNvPr id="19" name="图片 18"/>
          <p:cNvPicPr>
            <a:picLocks noChangeAspect="1"/>
          </p:cNvPicPr>
          <p:nvPr/>
        </p:nvPicPr>
        <p:blipFill>
          <a:blip r:embed="rId8"/>
          <a:stretch>
            <a:fillRect/>
          </a:stretch>
        </p:blipFill>
        <p:spPr>
          <a:xfrm>
            <a:off x="2093495" y="5447742"/>
            <a:ext cx="1358387" cy="735368"/>
          </a:xfrm>
          <a:prstGeom prst="rect">
            <a:avLst/>
          </a:prstGeom>
        </p:spPr>
      </p:pic>
      <p:pic>
        <p:nvPicPr>
          <p:cNvPr id="20" name="图片 19"/>
          <p:cNvPicPr>
            <a:picLocks noChangeAspect="1"/>
          </p:cNvPicPr>
          <p:nvPr/>
        </p:nvPicPr>
        <p:blipFill>
          <a:blip r:embed="rId9"/>
          <a:stretch>
            <a:fillRect/>
          </a:stretch>
        </p:blipFill>
        <p:spPr>
          <a:xfrm>
            <a:off x="4134914" y="5447742"/>
            <a:ext cx="1375175" cy="718606"/>
          </a:xfrm>
          <a:prstGeom prst="rect">
            <a:avLst/>
          </a:prstGeom>
        </p:spPr>
      </p:pic>
      <p:pic>
        <p:nvPicPr>
          <p:cNvPr id="21" name="图片 20"/>
          <p:cNvPicPr>
            <a:picLocks noChangeAspect="1"/>
          </p:cNvPicPr>
          <p:nvPr/>
        </p:nvPicPr>
        <p:blipFill>
          <a:blip r:embed="rId10"/>
          <a:stretch>
            <a:fillRect/>
          </a:stretch>
        </p:blipFill>
        <p:spPr>
          <a:xfrm>
            <a:off x="8972631" y="5470747"/>
            <a:ext cx="1829643" cy="718606"/>
          </a:xfrm>
          <a:prstGeom prst="rect">
            <a:avLst/>
          </a:prstGeom>
        </p:spPr>
      </p:pic>
      <p:pic>
        <p:nvPicPr>
          <p:cNvPr id="22" name="图片 21"/>
          <p:cNvPicPr>
            <a:picLocks noChangeAspect="1"/>
          </p:cNvPicPr>
          <p:nvPr/>
        </p:nvPicPr>
        <p:blipFill>
          <a:blip r:embed="rId11"/>
          <a:stretch>
            <a:fillRect/>
          </a:stretch>
        </p:blipFill>
        <p:spPr>
          <a:xfrm>
            <a:off x="6193121" y="5447742"/>
            <a:ext cx="2096478" cy="725337"/>
          </a:xfrm>
          <a:prstGeom prst="rect">
            <a:avLst/>
          </a:prstGeom>
        </p:spPr>
      </p:pic>
      <p:sp>
        <p:nvSpPr>
          <p:cNvPr id="23" name="矩形 22"/>
          <p:cNvSpPr/>
          <p:nvPr/>
        </p:nvSpPr>
        <p:spPr>
          <a:xfrm>
            <a:off x="922753" y="5322983"/>
            <a:ext cx="875082" cy="410305"/>
          </a:xfrm>
          <a:prstGeom prst="rect">
            <a:avLst/>
          </a:prstGeom>
        </p:spPr>
        <p:txBody>
          <a:bodyPr wrap="square">
            <a:spAutoFit/>
          </a:bodyPr>
          <a:lstStyle/>
          <a:p>
            <a:pPr>
              <a:lnSpc>
                <a:spcPct val="130000"/>
              </a:lnSpc>
              <a:defRPr/>
            </a:pPr>
            <a:r>
              <a:rPr lang="zh-CN" altLang="en-US" b="1" dirty="0" smtClean="0">
                <a:solidFill>
                  <a:srgbClr val="FFC000"/>
                </a:solidFill>
                <a:latin typeface="Century Gothic"/>
              </a:rPr>
              <a:t>其他：</a:t>
            </a:r>
            <a:endParaRPr lang="en-US" altLang="zh-CN" b="1" dirty="0">
              <a:solidFill>
                <a:srgbClr val="FFC000"/>
              </a:solidFill>
              <a:latin typeface="Century Gothic"/>
            </a:endParaRPr>
          </a:p>
        </p:txBody>
      </p:sp>
      <p:sp>
        <p:nvSpPr>
          <p:cNvPr id="24" name="矩形 23"/>
          <p:cNvSpPr/>
          <p:nvPr/>
        </p:nvSpPr>
        <p:spPr>
          <a:xfrm>
            <a:off x="2080939" y="6340771"/>
            <a:ext cx="2003041" cy="286617"/>
          </a:xfrm>
          <a:prstGeom prst="rect">
            <a:avLst/>
          </a:prstGeom>
        </p:spPr>
        <p:txBody>
          <a:bodyPr wrap="square">
            <a:spAutoFit/>
          </a:bodyPr>
          <a:lstStyle/>
          <a:p>
            <a:pPr>
              <a:lnSpc>
                <a:spcPct val="130000"/>
              </a:lnSpc>
              <a:defRPr/>
            </a:pPr>
            <a:r>
              <a:rPr lang="zh-CN" altLang="en-US" sz="1100" b="1" dirty="0" smtClean="0">
                <a:solidFill>
                  <a:srgbClr val="FFC000"/>
                </a:solidFill>
                <a:latin typeface="Century Gothic"/>
              </a:rPr>
              <a:t>阿里天池：</a:t>
            </a:r>
            <a:r>
              <a:rPr lang="en-US" altLang="zh-CN" sz="1100" b="1" dirty="0">
                <a:solidFill>
                  <a:srgbClr val="FFC000"/>
                </a:solidFill>
                <a:latin typeface="Century Gothic"/>
              </a:rPr>
              <a:t>5</a:t>
            </a:r>
            <a:r>
              <a:rPr lang="en-US" altLang="zh-CN" sz="1100" b="1" baseline="30000" dirty="0" smtClean="0">
                <a:solidFill>
                  <a:srgbClr val="FFC000"/>
                </a:solidFill>
                <a:latin typeface="Century Gothic"/>
              </a:rPr>
              <a:t>th</a:t>
            </a:r>
            <a:r>
              <a:rPr lang="en-US" altLang="zh-CN" sz="1100" b="1" dirty="0" smtClean="0">
                <a:solidFill>
                  <a:srgbClr val="FFC000"/>
                </a:solidFill>
                <a:latin typeface="Century Gothic"/>
              </a:rPr>
              <a:t>/7186</a:t>
            </a:r>
            <a:endParaRPr lang="en-US" altLang="zh-CN" sz="1100" b="1" dirty="0">
              <a:solidFill>
                <a:srgbClr val="FFC000"/>
              </a:solidFill>
              <a:latin typeface="Century Gothic"/>
            </a:endParaRPr>
          </a:p>
        </p:txBody>
      </p:sp>
      <p:sp>
        <p:nvSpPr>
          <p:cNvPr id="25" name="矩形 24"/>
          <p:cNvSpPr/>
          <p:nvPr/>
        </p:nvSpPr>
        <p:spPr>
          <a:xfrm>
            <a:off x="4134914" y="6326200"/>
            <a:ext cx="2070443" cy="286617"/>
          </a:xfrm>
          <a:prstGeom prst="rect">
            <a:avLst/>
          </a:prstGeom>
        </p:spPr>
        <p:txBody>
          <a:bodyPr wrap="square">
            <a:spAutoFit/>
          </a:bodyPr>
          <a:lstStyle/>
          <a:p>
            <a:pPr>
              <a:lnSpc>
                <a:spcPct val="130000"/>
              </a:lnSpc>
              <a:defRPr/>
            </a:pPr>
            <a:r>
              <a:rPr lang="zh-CN" altLang="en-US" sz="1100" b="1" dirty="0" smtClean="0">
                <a:solidFill>
                  <a:srgbClr val="FFC000"/>
                </a:solidFill>
                <a:latin typeface="Century Gothic"/>
              </a:rPr>
              <a:t>阿里天池：</a:t>
            </a:r>
            <a:r>
              <a:rPr lang="en-US" altLang="zh-CN" sz="1100" b="1" dirty="0" smtClean="0">
                <a:solidFill>
                  <a:srgbClr val="FFC000"/>
                </a:solidFill>
                <a:latin typeface="Century Gothic"/>
              </a:rPr>
              <a:t>7</a:t>
            </a:r>
            <a:r>
              <a:rPr lang="en-US" altLang="zh-CN" sz="1100" b="1" baseline="30000" dirty="0" smtClean="0">
                <a:solidFill>
                  <a:srgbClr val="FFC000"/>
                </a:solidFill>
                <a:latin typeface="Century Gothic"/>
              </a:rPr>
              <a:t>th</a:t>
            </a:r>
            <a:r>
              <a:rPr lang="en-US" altLang="zh-CN" sz="1100" b="1" dirty="0" smtClean="0">
                <a:solidFill>
                  <a:srgbClr val="FFC000"/>
                </a:solidFill>
                <a:latin typeface="Century Gothic"/>
              </a:rPr>
              <a:t>/2100</a:t>
            </a:r>
            <a:endParaRPr lang="en-US" altLang="zh-CN" sz="1100" b="1" dirty="0">
              <a:solidFill>
                <a:srgbClr val="FFC000"/>
              </a:solidFill>
              <a:latin typeface="Century Gothic"/>
            </a:endParaRPr>
          </a:p>
        </p:txBody>
      </p:sp>
      <p:sp>
        <p:nvSpPr>
          <p:cNvPr id="26" name="矩形 25"/>
          <p:cNvSpPr/>
          <p:nvPr/>
        </p:nvSpPr>
        <p:spPr>
          <a:xfrm>
            <a:off x="6567190" y="6326200"/>
            <a:ext cx="2306963" cy="286617"/>
          </a:xfrm>
          <a:prstGeom prst="rect">
            <a:avLst/>
          </a:prstGeom>
        </p:spPr>
        <p:txBody>
          <a:bodyPr wrap="square">
            <a:spAutoFit/>
          </a:bodyPr>
          <a:lstStyle/>
          <a:p>
            <a:pPr>
              <a:lnSpc>
                <a:spcPct val="130000"/>
              </a:lnSpc>
              <a:defRPr/>
            </a:pPr>
            <a:r>
              <a:rPr lang="zh-CN" altLang="en-US" sz="1100" b="1" dirty="0" smtClean="0">
                <a:solidFill>
                  <a:srgbClr val="FFC000"/>
                </a:solidFill>
                <a:latin typeface="Century Gothic"/>
              </a:rPr>
              <a:t>阿里天池：</a:t>
            </a:r>
            <a:r>
              <a:rPr lang="en-US" altLang="zh-CN" sz="1100" b="1" dirty="0">
                <a:solidFill>
                  <a:srgbClr val="FFC000"/>
                </a:solidFill>
                <a:latin typeface="Century Gothic"/>
              </a:rPr>
              <a:t>9</a:t>
            </a:r>
            <a:r>
              <a:rPr lang="en-US" altLang="zh-CN" sz="1100" b="1" baseline="30000" dirty="0" smtClean="0">
                <a:solidFill>
                  <a:srgbClr val="FFC000"/>
                </a:solidFill>
                <a:latin typeface="Century Gothic"/>
              </a:rPr>
              <a:t>th</a:t>
            </a:r>
            <a:r>
              <a:rPr lang="en-US" altLang="zh-CN" sz="1100" b="1" dirty="0" smtClean="0">
                <a:solidFill>
                  <a:srgbClr val="FFC000"/>
                </a:solidFill>
                <a:latin typeface="Century Gothic"/>
              </a:rPr>
              <a:t>/3038</a:t>
            </a:r>
            <a:endParaRPr lang="en-US" altLang="zh-CN" sz="1100" b="1" dirty="0">
              <a:solidFill>
                <a:srgbClr val="FFC000"/>
              </a:solidFill>
              <a:latin typeface="Century Gothic"/>
            </a:endParaRPr>
          </a:p>
        </p:txBody>
      </p:sp>
      <p:sp>
        <p:nvSpPr>
          <p:cNvPr id="27" name="矩形 26"/>
          <p:cNvSpPr/>
          <p:nvPr/>
        </p:nvSpPr>
        <p:spPr>
          <a:xfrm>
            <a:off x="9163550" y="6330905"/>
            <a:ext cx="2119469" cy="286617"/>
          </a:xfrm>
          <a:prstGeom prst="rect">
            <a:avLst/>
          </a:prstGeom>
        </p:spPr>
        <p:txBody>
          <a:bodyPr wrap="square">
            <a:spAutoFit/>
          </a:bodyPr>
          <a:lstStyle/>
          <a:p>
            <a:pPr>
              <a:lnSpc>
                <a:spcPct val="130000"/>
              </a:lnSpc>
              <a:defRPr/>
            </a:pPr>
            <a:r>
              <a:rPr lang="zh-CN" altLang="en-US" sz="1100" b="1" dirty="0" smtClean="0">
                <a:solidFill>
                  <a:srgbClr val="FFC000"/>
                </a:solidFill>
                <a:latin typeface="Century Gothic"/>
              </a:rPr>
              <a:t>阿里天池：</a:t>
            </a:r>
            <a:r>
              <a:rPr lang="en-US" altLang="zh-CN" sz="1100" b="1" dirty="0" smtClean="0">
                <a:solidFill>
                  <a:srgbClr val="FFC000"/>
                </a:solidFill>
                <a:latin typeface="Century Gothic"/>
              </a:rPr>
              <a:t>11</a:t>
            </a:r>
            <a:r>
              <a:rPr lang="en-US" altLang="zh-CN" sz="1100" b="1" baseline="30000" dirty="0" smtClean="0">
                <a:solidFill>
                  <a:srgbClr val="FFC000"/>
                </a:solidFill>
                <a:latin typeface="Century Gothic"/>
              </a:rPr>
              <a:t>th</a:t>
            </a:r>
            <a:r>
              <a:rPr lang="en-US" altLang="zh-CN" sz="1100" b="1" dirty="0" smtClean="0">
                <a:solidFill>
                  <a:srgbClr val="FFC000"/>
                </a:solidFill>
                <a:latin typeface="Century Gothic"/>
              </a:rPr>
              <a:t>/5476</a:t>
            </a:r>
            <a:endParaRPr lang="en-US" altLang="zh-CN" sz="1100" b="1" dirty="0">
              <a:solidFill>
                <a:srgbClr val="FFC000"/>
              </a:solidFill>
              <a:latin typeface="Century Gothic"/>
            </a:endParaRPr>
          </a:p>
        </p:txBody>
      </p:sp>
      <p:sp>
        <p:nvSpPr>
          <p:cNvPr id="28" name="TextBox 69"/>
          <p:cNvSpPr txBox="1"/>
          <p:nvPr/>
        </p:nvSpPr>
        <p:spPr>
          <a:xfrm>
            <a:off x="2018722" y="1073453"/>
            <a:ext cx="2834319" cy="461665"/>
          </a:xfrm>
          <a:prstGeom prst="rect">
            <a:avLst/>
          </a:prstGeom>
          <a:noFill/>
          <a:effectLst/>
        </p:spPr>
        <p:txBody>
          <a:bodyPr wrap="square" rtlCol="0">
            <a:spAutoFit/>
          </a:bodyPr>
          <a:lstStyle>
            <a:defPPr>
              <a:defRPr lang="zh-CN"/>
            </a:defPPr>
            <a:lvl1pPr algn="ctr">
              <a:defRPr sz="4800">
                <a:solidFill>
                  <a:schemeClr val="bg1"/>
                </a:solidFill>
                <a:effectLst>
                  <a:outerShdw blurRad="114300" dist="63500" dir="2700000" algn="tl">
                    <a:srgbClr val="000000">
                      <a:alpha val="20000"/>
                    </a:srgbClr>
                  </a:outerShdw>
                </a:effectLst>
                <a:latin typeface="+mj-lt"/>
                <a:ea typeface="方正粗宋简体" panose="03000509000000000000" pitchFamily="65" charset="-122"/>
              </a:defRPr>
            </a:lvl1pPr>
          </a:lstStyle>
          <a:p>
            <a:pPr algn="l"/>
            <a:r>
              <a:rPr lang="zh-CN" altLang="en-US" sz="2400" b="1" dirty="0" smtClean="0">
                <a:solidFill>
                  <a:schemeClr val="tx1"/>
                </a:solidFill>
                <a:effectLst/>
                <a:latin typeface="STXinwei" charset="-122"/>
                <a:ea typeface="STXinwei" charset="-122"/>
                <a:cs typeface="STXinwei" charset="-122"/>
              </a:rPr>
              <a:t>黄伟鹏</a:t>
            </a:r>
            <a:endParaRPr lang="zh-CN" altLang="en-US" sz="2400" b="1" dirty="0">
              <a:solidFill>
                <a:schemeClr val="tx1"/>
              </a:solidFill>
              <a:effectLst/>
              <a:latin typeface="STXinwei" charset="-122"/>
              <a:ea typeface="STXinwei" charset="-122"/>
              <a:cs typeface="STXinwei" charset="-122"/>
            </a:endParaRPr>
          </a:p>
        </p:txBody>
      </p:sp>
      <p:sp>
        <p:nvSpPr>
          <p:cNvPr id="29" name="矩形 28"/>
          <p:cNvSpPr/>
          <p:nvPr/>
        </p:nvSpPr>
        <p:spPr>
          <a:xfrm>
            <a:off x="2063483" y="1461919"/>
            <a:ext cx="2834319" cy="388504"/>
          </a:xfrm>
          <a:prstGeom prst="rect">
            <a:avLst/>
          </a:prstGeom>
        </p:spPr>
        <p:txBody>
          <a:bodyPr wrap="square">
            <a:spAutoFit/>
          </a:bodyPr>
          <a:lstStyle/>
          <a:p>
            <a:pPr>
              <a:lnSpc>
                <a:spcPct val="130000"/>
              </a:lnSpc>
              <a:defRPr/>
            </a:pPr>
            <a:r>
              <a:rPr lang="zh-CN" altLang="en-US" sz="1600" b="1" dirty="0" smtClean="0">
                <a:solidFill>
                  <a:srgbClr val="FFC000"/>
                </a:solidFill>
                <a:latin typeface="STXinwei" charset="-122"/>
                <a:ea typeface="STXinwei" charset="-122"/>
                <a:cs typeface="STXinwei" charset="-122"/>
              </a:rPr>
              <a:t>北京大学</a:t>
            </a:r>
            <a:endParaRPr lang="en-US" altLang="zh-CN" sz="1600" b="1" dirty="0">
              <a:solidFill>
                <a:srgbClr val="FFC000"/>
              </a:solidFill>
              <a:latin typeface="STXinwei" charset="-122"/>
              <a:ea typeface="STXinwei" charset="-122"/>
              <a:cs typeface="STXinwei" charset="-122"/>
            </a:endParaRPr>
          </a:p>
        </p:txBody>
      </p:sp>
      <p:sp>
        <p:nvSpPr>
          <p:cNvPr id="30" name="矩形 29"/>
          <p:cNvSpPr/>
          <p:nvPr/>
        </p:nvSpPr>
        <p:spPr>
          <a:xfrm>
            <a:off x="2057238" y="1844934"/>
            <a:ext cx="2834319" cy="412421"/>
          </a:xfrm>
          <a:prstGeom prst="rect">
            <a:avLst/>
          </a:prstGeom>
        </p:spPr>
        <p:txBody>
          <a:bodyPr wrap="square">
            <a:spAutoFit/>
          </a:bodyPr>
          <a:lstStyle/>
          <a:p>
            <a:pPr>
              <a:lnSpc>
                <a:spcPct val="130000"/>
              </a:lnSpc>
              <a:defRPr/>
            </a:pPr>
            <a:endParaRPr lang="en-US" altLang="zh-CN" sz="1600" b="1" dirty="0">
              <a:solidFill>
                <a:srgbClr val="FFC000"/>
              </a:solidFill>
              <a:latin typeface="STXinwei" charset="-122"/>
              <a:ea typeface="STXinwei" charset="-122"/>
              <a:cs typeface="STXinwei" charset="-122"/>
            </a:endParaRPr>
          </a:p>
        </p:txBody>
      </p:sp>
      <p:sp>
        <p:nvSpPr>
          <p:cNvPr id="31" name="矩形 30"/>
          <p:cNvSpPr/>
          <p:nvPr/>
        </p:nvSpPr>
        <p:spPr>
          <a:xfrm>
            <a:off x="1611466" y="1780104"/>
            <a:ext cx="3603941" cy="732508"/>
          </a:xfrm>
          <a:prstGeom prst="rect">
            <a:avLst/>
          </a:prstGeom>
        </p:spPr>
        <p:txBody>
          <a:bodyPr wrap="square">
            <a:spAutoFit/>
          </a:bodyPr>
          <a:lstStyle/>
          <a:p>
            <a:pPr>
              <a:lnSpc>
                <a:spcPct val="130000"/>
              </a:lnSpc>
              <a:defRPr/>
            </a:pPr>
            <a:r>
              <a:rPr lang="zh-CN" altLang="en-US" sz="1600" b="1" dirty="0" smtClean="0">
                <a:solidFill>
                  <a:srgbClr val="FFC000"/>
                </a:solidFill>
                <a:latin typeface="STXinwei" charset="-122"/>
                <a:ea typeface="STXinwei" charset="-122"/>
                <a:cs typeface="STXinwei" charset="-122"/>
              </a:rPr>
              <a:t>天池科学家排行榜</a:t>
            </a:r>
            <a:endParaRPr lang="en-US" altLang="zh-CN" sz="1600" b="1" dirty="0" smtClean="0">
              <a:solidFill>
                <a:srgbClr val="FFC000"/>
              </a:solidFill>
              <a:latin typeface="STXinwei" charset="-122"/>
              <a:ea typeface="STXinwei" charset="-122"/>
              <a:cs typeface="STXinwei" charset="-122"/>
            </a:endParaRPr>
          </a:p>
          <a:p>
            <a:pPr>
              <a:lnSpc>
                <a:spcPct val="130000"/>
              </a:lnSpc>
              <a:defRPr/>
            </a:pPr>
            <a:r>
              <a:rPr lang="zh-CN" altLang="en-US" sz="1600" b="1" dirty="0" smtClean="0">
                <a:solidFill>
                  <a:srgbClr val="FFC000"/>
                </a:solidFill>
                <a:latin typeface="STXinwei" charset="-122"/>
                <a:ea typeface="STXinwei" charset="-122"/>
                <a:cs typeface="STXinwei" charset="-122"/>
              </a:rPr>
              <a:t>    </a:t>
            </a:r>
            <a:r>
              <a:rPr lang="en-US" altLang="zh-CN" sz="1600" b="1" dirty="0" smtClean="0">
                <a:solidFill>
                  <a:srgbClr val="FFFF00"/>
                </a:solidFill>
                <a:latin typeface="STXinwei" charset="-122"/>
                <a:ea typeface="STXinwei" charset="-122"/>
                <a:cs typeface="STXinwei" charset="-122"/>
              </a:rPr>
              <a:t>NO.8/</a:t>
            </a:r>
            <a:r>
              <a:rPr lang="is-IS" altLang="zh-CN" sz="1600" b="1" dirty="0" smtClean="0">
                <a:solidFill>
                  <a:srgbClr val="FFFF00"/>
                </a:solidFill>
                <a:latin typeface="STXinwei" charset="-122"/>
                <a:ea typeface="STXinwei" charset="-122"/>
                <a:cs typeface="STXinwei" charset="-122"/>
              </a:rPr>
              <a:t> </a:t>
            </a:r>
            <a:r>
              <a:rPr lang="is-IS" altLang="zh-CN" sz="1600" b="1" dirty="0">
                <a:solidFill>
                  <a:srgbClr val="FFFF00"/>
                </a:solidFill>
                <a:latin typeface="STXinwei" charset="-122"/>
                <a:ea typeface="STXinwei" charset="-122"/>
                <a:cs typeface="STXinwei" charset="-122"/>
              </a:rPr>
              <a:t>56738</a:t>
            </a:r>
            <a:endParaRPr lang="en-US" altLang="zh-CN" sz="1600" b="1" dirty="0">
              <a:solidFill>
                <a:srgbClr val="FFFF00"/>
              </a:solidFill>
              <a:latin typeface="STXinwei" charset="-122"/>
              <a:ea typeface="STXinwei" charset="-122"/>
              <a:cs typeface="STXinwei" charset="-122"/>
            </a:endParaRPr>
          </a:p>
        </p:txBody>
      </p:sp>
      <p:sp>
        <p:nvSpPr>
          <p:cNvPr id="32" name="TextBox 69"/>
          <p:cNvSpPr txBox="1"/>
          <p:nvPr/>
        </p:nvSpPr>
        <p:spPr>
          <a:xfrm>
            <a:off x="5376786" y="1026092"/>
            <a:ext cx="2834319" cy="461665"/>
          </a:xfrm>
          <a:prstGeom prst="rect">
            <a:avLst/>
          </a:prstGeom>
          <a:noFill/>
          <a:effectLst/>
        </p:spPr>
        <p:txBody>
          <a:bodyPr wrap="square" rtlCol="0">
            <a:spAutoFit/>
          </a:bodyPr>
          <a:lstStyle>
            <a:defPPr>
              <a:defRPr lang="zh-CN"/>
            </a:defPPr>
            <a:lvl1pPr algn="ctr">
              <a:defRPr sz="4800">
                <a:solidFill>
                  <a:schemeClr val="bg1"/>
                </a:solidFill>
                <a:effectLst>
                  <a:outerShdw blurRad="114300" dist="63500" dir="2700000" algn="tl">
                    <a:srgbClr val="000000">
                      <a:alpha val="20000"/>
                    </a:srgbClr>
                  </a:outerShdw>
                </a:effectLst>
                <a:latin typeface="+mj-lt"/>
                <a:ea typeface="方正粗宋简体" panose="03000509000000000000" pitchFamily="65" charset="-122"/>
              </a:defRPr>
            </a:lvl1pPr>
          </a:lstStyle>
          <a:p>
            <a:pPr algn="l"/>
            <a:r>
              <a:rPr lang="zh-CN" altLang="en-US" sz="2400" b="1" dirty="0" smtClean="0">
                <a:solidFill>
                  <a:schemeClr val="tx1"/>
                </a:solidFill>
                <a:effectLst/>
                <a:latin typeface="STXinwei" charset="-122"/>
                <a:ea typeface="STXinwei" charset="-122"/>
                <a:cs typeface="STXinwei" charset="-122"/>
              </a:rPr>
              <a:t>陈  靖</a:t>
            </a:r>
            <a:endParaRPr lang="zh-CN" altLang="en-US" sz="2400" b="1" dirty="0">
              <a:solidFill>
                <a:schemeClr val="tx1"/>
              </a:solidFill>
              <a:effectLst/>
              <a:latin typeface="STXinwei" charset="-122"/>
              <a:ea typeface="STXinwei" charset="-122"/>
              <a:cs typeface="STXinwei" charset="-122"/>
            </a:endParaRPr>
          </a:p>
        </p:txBody>
      </p:sp>
      <p:sp>
        <p:nvSpPr>
          <p:cNvPr id="33" name="矩形 32"/>
          <p:cNvSpPr/>
          <p:nvPr/>
        </p:nvSpPr>
        <p:spPr>
          <a:xfrm>
            <a:off x="4951800" y="1458219"/>
            <a:ext cx="2834319" cy="388504"/>
          </a:xfrm>
          <a:prstGeom prst="rect">
            <a:avLst/>
          </a:prstGeom>
        </p:spPr>
        <p:txBody>
          <a:bodyPr wrap="square">
            <a:spAutoFit/>
          </a:bodyPr>
          <a:lstStyle/>
          <a:p>
            <a:pPr>
              <a:lnSpc>
                <a:spcPct val="130000"/>
              </a:lnSpc>
              <a:defRPr/>
            </a:pPr>
            <a:r>
              <a:rPr lang="zh-CN" altLang="en-US" sz="1600" b="1" dirty="0" smtClean="0">
                <a:solidFill>
                  <a:srgbClr val="FFC000"/>
                </a:solidFill>
                <a:latin typeface="STXinwei" charset="-122"/>
                <a:ea typeface="STXinwei" charset="-122"/>
                <a:cs typeface="STXinwei" charset="-122"/>
              </a:rPr>
              <a:t>中国科学技术大学</a:t>
            </a:r>
            <a:endParaRPr lang="en-US" altLang="zh-CN" sz="1600" b="1" dirty="0">
              <a:solidFill>
                <a:srgbClr val="FFC000"/>
              </a:solidFill>
              <a:latin typeface="STXinwei" charset="-122"/>
              <a:ea typeface="STXinwei" charset="-122"/>
              <a:cs typeface="STXinwei" charset="-122"/>
            </a:endParaRPr>
          </a:p>
        </p:txBody>
      </p:sp>
      <p:sp>
        <p:nvSpPr>
          <p:cNvPr id="34" name="矩形 33"/>
          <p:cNvSpPr/>
          <p:nvPr/>
        </p:nvSpPr>
        <p:spPr>
          <a:xfrm>
            <a:off x="4956761" y="1780104"/>
            <a:ext cx="3406989" cy="732508"/>
          </a:xfrm>
          <a:prstGeom prst="rect">
            <a:avLst/>
          </a:prstGeom>
        </p:spPr>
        <p:txBody>
          <a:bodyPr wrap="square">
            <a:spAutoFit/>
          </a:bodyPr>
          <a:lstStyle/>
          <a:p>
            <a:pPr>
              <a:lnSpc>
                <a:spcPct val="130000"/>
              </a:lnSpc>
              <a:defRPr/>
            </a:pPr>
            <a:r>
              <a:rPr lang="zh-CN" altLang="en-US" sz="1600" b="1" dirty="0" smtClean="0">
                <a:solidFill>
                  <a:srgbClr val="FFC000"/>
                </a:solidFill>
                <a:latin typeface="STXinwei" charset="-122"/>
                <a:ea typeface="STXinwei" charset="-122"/>
                <a:cs typeface="STXinwei" charset="-122"/>
              </a:rPr>
              <a:t>天池科学家排行榜</a:t>
            </a:r>
            <a:endParaRPr lang="en-US" altLang="zh-CN" sz="1600" b="1" dirty="0" smtClean="0">
              <a:solidFill>
                <a:srgbClr val="FFC000"/>
              </a:solidFill>
              <a:latin typeface="STXinwei" charset="-122"/>
              <a:ea typeface="STXinwei" charset="-122"/>
              <a:cs typeface="STXinwei" charset="-122"/>
            </a:endParaRPr>
          </a:p>
          <a:p>
            <a:pPr>
              <a:lnSpc>
                <a:spcPct val="130000"/>
              </a:lnSpc>
              <a:defRPr/>
            </a:pPr>
            <a:r>
              <a:rPr lang="zh-CN" altLang="en-US" sz="1600" b="1" dirty="0" smtClean="0">
                <a:solidFill>
                  <a:srgbClr val="FFC000"/>
                </a:solidFill>
                <a:latin typeface="STXinwei" charset="-122"/>
                <a:ea typeface="STXinwei" charset="-122"/>
                <a:cs typeface="STXinwei" charset="-122"/>
              </a:rPr>
              <a:t>  </a:t>
            </a:r>
            <a:r>
              <a:rPr lang="zh-CN" altLang="en-US" sz="1600" b="1" dirty="0" smtClean="0">
                <a:solidFill>
                  <a:srgbClr val="FFFF00"/>
                </a:solidFill>
                <a:latin typeface="STXinwei" charset="-122"/>
                <a:ea typeface="STXinwei" charset="-122"/>
                <a:cs typeface="STXinwei" charset="-122"/>
              </a:rPr>
              <a:t>   </a:t>
            </a:r>
            <a:r>
              <a:rPr lang="en-US" altLang="zh-CN" sz="1600" b="1" dirty="0" smtClean="0">
                <a:solidFill>
                  <a:srgbClr val="FFFF00"/>
                </a:solidFill>
                <a:latin typeface="STXinwei" charset="-122"/>
                <a:ea typeface="STXinwei" charset="-122"/>
                <a:cs typeface="STXinwei" charset="-122"/>
              </a:rPr>
              <a:t>NO.2/</a:t>
            </a:r>
            <a:r>
              <a:rPr lang="is-IS" altLang="zh-CN" sz="1600" b="1" dirty="0" smtClean="0">
                <a:solidFill>
                  <a:srgbClr val="FFFF00"/>
                </a:solidFill>
                <a:latin typeface="STXinwei" charset="-122"/>
                <a:ea typeface="STXinwei" charset="-122"/>
                <a:cs typeface="STXinwei" charset="-122"/>
              </a:rPr>
              <a:t> </a:t>
            </a:r>
            <a:r>
              <a:rPr lang="is-IS" altLang="zh-CN" sz="1600" b="1" dirty="0">
                <a:solidFill>
                  <a:srgbClr val="FFFF00"/>
                </a:solidFill>
                <a:latin typeface="STXinwei" charset="-122"/>
                <a:ea typeface="STXinwei" charset="-122"/>
                <a:cs typeface="STXinwei" charset="-122"/>
              </a:rPr>
              <a:t>56738</a:t>
            </a:r>
            <a:endParaRPr lang="en-US" altLang="zh-CN" sz="1600" b="1" dirty="0">
              <a:solidFill>
                <a:srgbClr val="FFFF00"/>
              </a:solidFill>
              <a:latin typeface="STXinwei" charset="-122"/>
              <a:ea typeface="STXinwei" charset="-122"/>
              <a:cs typeface="STXinwei" charset="-122"/>
            </a:endParaRPr>
          </a:p>
        </p:txBody>
      </p:sp>
      <p:sp>
        <p:nvSpPr>
          <p:cNvPr id="35" name="TextBox 69"/>
          <p:cNvSpPr txBox="1"/>
          <p:nvPr/>
        </p:nvSpPr>
        <p:spPr>
          <a:xfrm>
            <a:off x="8772344" y="1079122"/>
            <a:ext cx="2834319" cy="461665"/>
          </a:xfrm>
          <a:prstGeom prst="rect">
            <a:avLst/>
          </a:prstGeom>
          <a:noFill/>
          <a:effectLst/>
        </p:spPr>
        <p:txBody>
          <a:bodyPr wrap="square" rtlCol="0">
            <a:spAutoFit/>
          </a:bodyPr>
          <a:lstStyle>
            <a:defPPr>
              <a:defRPr lang="zh-CN"/>
            </a:defPPr>
            <a:lvl1pPr algn="ctr">
              <a:defRPr sz="4800">
                <a:solidFill>
                  <a:schemeClr val="bg1"/>
                </a:solidFill>
                <a:effectLst>
                  <a:outerShdw blurRad="114300" dist="63500" dir="2700000" algn="tl">
                    <a:srgbClr val="000000">
                      <a:alpha val="20000"/>
                    </a:srgbClr>
                  </a:outerShdw>
                </a:effectLst>
                <a:latin typeface="+mj-lt"/>
                <a:ea typeface="方正粗宋简体" panose="03000509000000000000" pitchFamily="65" charset="-122"/>
              </a:defRPr>
            </a:lvl1pPr>
          </a:lstStyle>
          <a:p>
            <a:pPr algn="l"/>
            <a:r>
              <a:rPr lang="zh-CN" altLang="en-US" sz="2400" b="1" dirty="0" smtClean="0">
                <a:solidFill>
                  <a:schemeClr val="tx1"/>
                </a:solidFill>
                <a:effectLst/>
                <a:latin typeface="STXinwei" charset="-122"/>
                <a:ea typeface="STXinwei" charset="-122"/>
                <a:cs typeface="STXinwei" charset="-122"/>
              </a:rPr>
              <a:t>辛  超</a:t>
            </a:r>
            <a:endParaRPr lang="zh-CN" altLang="en-US" sz="2400" b="1" dirty="0">
              <a:solidFill>
                <a:schemeClr val="tx1"/>
              </a:solidFill>
              <a:effectLst/>
              <a:latin typeface="STXinwei" charset="-122"/>
              <a:ea typeface="STXinwei" charset="-122"/>
              <a:cs typeface="STXinwei" charset="-122"/>
            </a:endParaRPr>
          </a:p>
        </p:txBody>
      </p:sp>
      <p:sp>
        <p:nvSpPr>
          <p:cNvPr id="36" name="矩形 35"/>
          <p:cNvSpPr/>
          <p:nvPr/>
        </p:nvSpPr>
        <p:spPr>
          <a:xfrm>
            <a:off x="8772344" y="1426202"/>
            <a:ext cx="2834319" cy="388504"/>
          </a:xfrm>
          <a:prstGeom prst="rect">
            <a:avLst/>
          </a:prstGeom>
        </p:spPr>
        <p:txBody>
          <a:bodyPr wrap="square">
            <a:spAutoFit/>
          </a:bodyPr>
          <a:lstStyle/>
          <a:p>
            <a:pPr>
              <a:lnSpc>
                <a:spcPct val="130000"/>
              </a:lnSpc>
              <a:defRPr/>
            </a:pPr>
            <a:r>
              <a:rPr lang="zh-CN" altLang="en-US" sz="1600" b="1" dirty="0" smtClean="0">
                <a:solidFill>
                  <a:srgbClr val="FFC000"/>
                </a:solidFill>
                <a:latin typeface="STXinwei" charset="-122"/>
                <a:ea typeface="STXinwei" charset="-122"/>
                <a:cs typeface="STXinwei" charset="-122"/>
              </a:rPr>
              <a:t>北京大学</a:t>
            </a:r>
            <a:endParaRPr lang="en-US" altLang="zh-CN" sz="1600" b="1" dirty="0">
              <a:solidFill>
                <a:srgbClr val="FFC000"/>
              </a:solidFill>
              <a:latin typeface="STXinwei" charset="-122"/>
              <a:ea typeface="STXinwei" charset="-122"/>
              <a:cs typeface="STXinwei" charset="-122"/>
            </a:endParaRPr>
          </a:p>
        </p:txBody>
      </p:sp>
      <p:sp>
        <p:nvSpPr>
          <p:cNvPr id="37" name="矩形 36"/>
          <p:cNvSpPr/>
          <p:nvPr/>
        </p:nvSpPr>
        <p:spPr>
          <a:xfrm>
            <a:off x="8370996" y="1782282"/>
            <a:ext cx="3406989" cy="732508"/>
          </a:xfrm>
          <a:prstGeom prst="rect">
            <a:avLst/>
          </a:prstGeom>
        </p:spPr>
        <p:txBody>
          <a:bodyPr wrap="square">
            <a:spAutoFit/>
          </a:bodyPr>
          <a:lstStyle/>
          <a:p>
            <a:pPr>
              <a:lnSpc>
                <a:spcPct val="130000"/>
              </a:lnSpc>
              <a:defRPr/>
            </a:pPr>
            <a:r>
              <a:rPr lang="zh-CN" altLang="en-US" sz="1600" b="1" dirty="0" smtClean="0">
                <a:solidFill>
                  <a:srgbClr val="FFC000"/>
                </a:solidFill>
                <a:latin typeface="STXinwei" charset="-122"/>
                <a:ea typeface="STXinwei" charset="-122"/>
                <a:cs typeface="STXinwei" charset="-122"/>
              </a:rPr>
              <a:t>天池科学家排行榜</a:t>
            </a:r>
            <a:endParaRPr lang="en-US" altLang="zh-CN" sz="1600" b="1" dirty="0" smtClean="0">
              <a:solidFill>
                <a:srgbClr val="FFC000"/>
              </a:solidFill>
              <a:latin typeface="STXinwei" charset="-122"/>
              <a:ea typeface="STXinwei" charset="-122"/>
              <a:cs typeface="STXinwei" charset="-122"/>
            </a:endParaRPr>
          </a:p>
          <a:p>
            <a:pPr>
              <a:lnSpc>
                <a:spcPct val="130000"/>
              </a:lnSpc>
              <a:defRPr/>
            </a:pPr>
            <a:r>
              <a:rPr lang="zh-CN" altLang="en-US" sz="1600" b="1" dirty="0" smtClean="0">
                <a:solidFill>
                  <a:srgbClr val="FFC000"/>
                </a:solidFill>
                <a:latin typeface="STXinwei" charset="-122"/>
                <a:ea typeface="STXinwei" charset="-122"/>
                <a:cs typeface="STXinwei" charset="-122"/>
              </a:rPr>
              <a:t>   </a:t>
            </a:r>
            <a:r>
              <a:rPr lang="en-US" altLang="zh-CN" sz="1600" b="1" dirty="0" smtClean="0">
                <a:solidFill>
                  <a:srgbClr val="FFFF00"/>
                </a:solidFill>
                <a:latin typeface="STXinwei" charset="-122"/>
                <a:ea typeface="STXinwei" charset="-122"/>
                <a:cs typeface="STXinwei" charset="-122"/>
              </a:rPr>
              <a:t>NO.71/</a:t>
            </a:r>
            <a:r>
              <a:rPr lang="is-IS" altLang="zh-CN" sz="1600" b="1" dirty="0" smtClean="0">
                <a:solidFill>
                  <a:srgbClr val="FFFF00"/>
                </a:solidFill>
                <a:latin typeface="STXinwei" charset="-122"/>
                <a:ea typeface="STXinwei" charset="-122"/>
                <a:cs typeface="STXinwei" charset="-122"/>
              </a:rPr>
              <a:t> </a:t>
            </a:r>
            <a:r>
              <a:rPr lang="is-IS" altLang="zh-CN" sz="1600" b="1" dirty="0">
                <a:solidFill>
                  <a:srgbClr val="FFFF00"/>
                </a:solidFill>
                <a:latin typeface="STXinwei" charset="-122"/>
                <a:ea typeface="STXinwei" charset="-122"/>
                <a:cs typeface="STXinwei" charset="-122"/>
              </a:rPr>
              <a:t>56738</a:t>
            </a:r>
            <a:endParaRPr lang="en-US" altLang="zh-CN" sz="1600" b="1" dirty="0">
              <a:solidFill>
                <a:srgbClr val="FFFF00"/>
              </a:solidFill>
              <a:latin typeface="STXinwei" charset="-122"/>
              <a:ea typeface="STXinwei" charset="-122"/>
              <a:cs typeface="STXinwei" charset="-122"/>
            </a:endParaRPr>
          </a:p>
        </p:txBody>
      </p:sp>
    </p:spTree>
    <p:extLst>
      <p:ext uri="{BB962C8B-B14F-4D97-AF65-F5344CB8AC3E}">
        <p14:creationId xmlns:p14="http://schemas.microsoft.com/office/powerpoint/2010/main" val="206074565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562128" y="2239062"/>
            <a:ext cx="4479984" cy="769437"/>
          </a:xfrm>
          <a:prstGeom prst="rect">
            <a:avLst/>
          </a:prstGeom>
        </p:spPr>
        <p:txBody>
          <a:bodyPr wrap="square" lIns="91436" tIns="45718" rIns="91436" bIns="45718">
            <a:spAutoFit/>
          </a:bodyPr>
          <a:lstStyle/>
          <a:p>
            <a:pPr algn="ctr"/>
            <a:r>
              <a:rPr kumimoji="1" lang="en-US" altLang="zh-CN" sz="4400" b="1" dirty="0" smtClean="0">
                <a:latin typeface="STXinwei" charset="-122"/>
                <a:ea typeface="STXinwei" charset="-122"/>
                <a:cs typeface="STXinwei" charset="-122"/>
              </a:rPr>
              <a:t>THANK</a:t>
            </a:r>
            <a:r>
              <a:rPr kumimoji="1" lang="en-US" altLang="zh-CN" sz="4400" b="1" dirty="0">
                <a:latin typeface="STXinwei" charset="-122"/>
                <a:ea typeface="STXinwei" charset="-122"/>
                <a:cs typeface="STXinwei" charset="-122"/>
              </a:rPr>
              <a:t>S</a:t>
            </a:r>
          </a:p>
        </p:txBody>
      </p:sp>
      <p:sp>
        <p:nvSpPr>
          <p:cNvPr id="3" name="矩形 2"/>
          <p:cNvSpPr/>
          <p:nvPr/>
        </p:nvSpPr>
        <p:spPr>
          <a:xfrm>
            <a:off x="3181092" y="3652846"/>
            <a:ext cx="5802495" cy="707882"/>
          </a:xfrm>
          <a:prstGeom prst="rect">
            <a:avLst/>
          </a:prstGeom>
        </p:spPr>
        <p:txBody>
          <a:bodyPr wrap="square" lIns="91436" tIns="45718" rIns="91436" bIns="45718">
            <a:spAutoFit/>
          </a:bodyPr>
          <a:lstStyle/>
          <a:p>
            <a:pPr algn="ctr"/>
            <a:r>
              <a:rPr kumimoji="1" lang="zh-CN" altLang="en-US" sz="4000" dirty="0">
                <a:solidFill>
                  <a:srgbClr val="FFC000"/>
                </a:solidFill>
                <a:latin typeface="STXinwei" charset="-122"/>
                <a:ea typeface="STXinwei" charset="-122"/>
                <a:cs typeface="STXinwei" charset="-122"/>
              </a:rPr>
              <a:t>请各位专家批评指导！</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4798470" y="3540933"/>
            <a:ext cx="3386999" cy="891582"/>
          </a:xfrm>
        </p:spPr>
        <p:txBody>
          <a:bodyPr/>
          <a:lstStyle/>
          <a:p>
            <a:r>
              <a:rPr lang="zh-CN" altLang="en-US" smtClean="0">
                <a:latin typeface="STXinwei" charset="-122"/>
                <a:ea typeface="STXinwei" charset="-122"/>
                <a:cs typeface="STXinwei" charset="-122"/>
              </a:rPr>
              <a:t>问题描述</a:t>
            </a:r>
            <a:endParaRPr lang="zh-CN" altLang="en-US" dirty="0">
              <a:latin typeface="STXinwei" charset="-122"/>
              <a:ea typeface="STXinwei" charset="-122"/>
              <a:cs typeface="STXinwei" charset="-122"/>
            </a:endParaRPr>
          </a:p>
        </p:txBody>
      </p:sp>
      <p:sp>
        <p:nvSpPr>
          <p:cNvPr id="4" name="文本框 3"/>
          <p:cNvSpPr txBox="1"/>
          <p:nvPr/>
        </p:nvSpPr>
        <p:spPr>
          <a:xfrm>
            <a:off x="5614989" y="1828800"/>
            <a:ext cx="697322" cy="1323439"/>
          </a:xfrm>
          <a:prstGeom prst="rect">
            <a:avLst/>
          </a:prstGeom>
          <a:noFill/>
        </p:spPr>
        <p:txBody>
          <a:bodyPr wrap="square" rtlCol="0">
            <a:spAutoFit/>
          </a:bodyPr>
          <a:lstStyle/>
          <a:p>
            <a:r>
              <a:rPr lang="en-US" altLang="zh-CN" sz="8000" b="1" dirty="0" smtClean="0"/>
              <a:t>1</a:t>
            </a:r>
            <a:endParaRPr lang="zh-CN" altLang="en-US" sz="8000" b="1"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文本框 19"/>
          <p:cNvSpPr txBox="1"/>
          <p:nvPr/>
        </p:nvSpPr>
        <p:spPr>
          <a:xfrm>
            <a:off x="-491754" y="5840043"/>
            <a:ext cx="12192000" cy="438582"/>
          </a:xfrm>
          <a:prstGeom prst="rect">
            <a:avLst/>
          </a:prstGeom>
          <a:noFill/>
        </p:spPr>
        <p:txBody>
          <a:bodyPr wrap="square" lIns="68580" tIns="34290" rIns="68580" bIns="34290" rtlCol="0">
            <a:spAutoFit/>
          </a:bodyPr>
          <a:lstStyle/>
          <a:p>
            <a:pPr algn="ctr"/>
            <a:r>
              <a:rPr lang="zh-CN" altLang="en-US" sz="2400" b="1" dirty="0">
                <a:solidFill>
                  <a:srgbClr val="FFC000"/>
                </a:solidFill>
                <a:latin typeface="STXinwei" charset="-122"/>
                <a:ea typeface="STXinwei" charset="-122"/>
                <a:cs typeface="STXinwei" charset="-122"/>
              </a:rPr>
              <a:t>根据</a:t>
            </a:r>
            <a:r>
              <a:rPr lang="zh-CN" altLang="en-US" sz="2400" b="1" dirty="0" smtClean="0">
                <a:solidFill>
                  <a:srgbClr val="FFC000"/>
                </a:solidFill>
                <a:latin typeface="STXinwei" charset="-122"/>
                <a:ea typeface="STXinwei" charset="-122"/>
                <a:cs typeface="STXinwei" charset="-122"/>
              </a:rPr>
              <a:t>用户历史消费</a:t>
            </a:r>
            <a:r>
              <a:rPr lang="zh-CN" altLang="en-US" sz="2400" b="1" dirty="0">
                <a:solidFill>
                  <a:srgbClr val="FFC000"/>
                </a:solidFill>
                <a:latin typeface="STXinwei" charset="-122"/>
                <a:ea typeface="STXinwei" charset="-122"/>
                <a:cs typeface="STXinwei" charset="-122"/>
              </a:rPr>
              <a:t>数据</a:t>
            </a:r>
            <a:r>
              <a:rPr lang="zh-CN" altLang="en-US" sz="2400" b="1" dirty="0" smtClean="0">
                <a:solidFill>
                  <a:srgbClr val="FFC000"/>
                </a:solidFill>
                <a:latin typeface="STXinwei" charset="-122"/>
                <a:ea typeface="STXinwei" charset="-122"/>
                <a:cs typeface="STXinwei" charset="-122"/>
              </a:rPr>
              <a:t>，预测</a:t>
            </a:r>
            <a:r>
              <a:rPr lang="zh-CN" altLang="en-US" sz="2400" b="1" dirty="0">
                <a:solidFill>
                  <a:srgbClr val="FFC000"/>
                </a:solidFill>
                <a:latin typeface="STXinwei" charset="-122"/>
                <a:ea typeface="STXinwei" charset="-122"/>
                <a:cs typeface="STXinwei" charset="-122"/>
              </a:rPr>
              <a:t>用户是否会在规定时间内使用相应优惠券</a:t>
            </a:r>
            <a:endParaRPr sz="2400" b="1" dirty="0" smtClean="0">
              <a:solidFill>
                <a:srgbClr val="FFC000"/>
              </a:solidFill>
              <a:latin typeface="STXinwei" charset="-122"/>
              <a:ea typeface="STXinwei" charset="-122"/>
              <a:cs typeface="STXinwei" charset="-122"/>
            </a:endParaRPr>
          </a:p>
        </p:txBody>
      </p:sp>
      <p:grpSp>
        <p:nvGrpSpPr>
          <p:cNvPr id="24" name="组合 23"/>
          <p:cNvGrpSpPr/>
          <p:nvPr/>
        </p:nvGrpSpPr>
        <p:grpSpPr>
          <a:xfrm>
            <a:off x="564271" y="5603032"/>
            <a:ext cx="9939292" cy="823457"/>
            <a:chOff x="2775184" y="4710586"/>
            <a:chExt cx="6000750" cy="879890"/>
          </a:xfrm>
        </p:grpSpPr>
        <p:pic>
          <p:nvPicPr>
            <p:cNvPr id="25" name="图片 24"/>
            <p:cNvPicPr>
              <a:picLocks noChangeAspect="1"/>
            </p:cNvPicPr>
            <p:nvPr/>
          </p:nvPicPr>
          <p:blipFill rotWithShape="1">
            <a:blip r:embed="rId3" cstate="print">
              <a:extLst>
                <a:ext uri="{28A0092B-C50C-407E-A947-70E740481C1C}">
                  <a14:useLocalDpi xmlns:a14="http://schemas.microsoft.com/office/drawing/2010/main" val="0"/>
                </a:ext>
              </a:extLst>
            </a:blip>
            <a:srcRect l="6145" t="13217" r="9825"/>
            <a:stretch>
              <a:fillRect/>
            </a:stretch>
          </p:blipFill>
          <p:spPr>
            <a:xfrm>
              <a:off x="2775184" y="4710586"/>
              <a:ext cx="6000750" cy="248959"/>
            </a:xfrm>
            <a:prstGeom prst="rect">
              <a:avLst/>
            </a:prstGeom>
          </p:spPr>
        </p:pic>
        <p:pic>
          <p:nvPicPr>
            <p:cNvPr id="26" name="图片 25"/>
            <p:cNvPicPr>
              <a:picLocks noChangeAspect="1"/>
            </p:cNvPicPr>
            <p:nvPr/>
          </p:nvPicPr>
          <p:blipFill rotWithShape="1">
            <a:blip r:embed="rId3" cstate="print">
              <a:extLst>
                <a:ext uri="{28A0092B-C50C-407E-A947-70E740481C1C}">
                  <a14:useLocalDpi xmlns:a14="http://schemas.microsoft.com/office/drawing/2010/main" val="0"/>
                </a:ext>
              </a:extLst>
            </a:blip>
            <a:srcRect l="6145" t="13217" r="9825"/>
            <a:stretch>
              <a:fillRect/>
            </a:stretch>
          </p:blipFill>
          <p:spPr>
            <a:xfrm flipV="1">
              <a:off x="2775184" y="5341517"/>
              <a:ext cx="6000750" cy="248959"/>
            </a:xfrm>
            <a:prstGeom prst="rect">
              <a:avLst/>
            </a:prstGeom>
          </p:spPr>
        </p:pic>
      </p:grpSp>
      <p:sp>
        <p:nvSpPr>
          <p:cNvPr id="36" name="椭圆 35"/>
          <p:cNvSpPr/>
          <p:nvPr/>
        </p:nvSpPr>
        <p:spPr>
          <a:xfrm>
            <a:off x="843627" y="3737581"/>
            <a:ext cx="1520825" cy="1519238"/>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38" name="椭圆 37"/>
          <p:cNvSpPr/>
          <p:nvPr/>
        </p:nvSpPr>
        <p:spPr>
          <a:xfrm>
            <a:off x="908714" y="3801081"/>
            <a:ext cx="1390650" cy="1392238"/>
          </a:xfrm>
          <a:prstGeom prst="ellipse">
            <a:avLst/>
          </a:prstGeom>
          <a:solidFill>
            <a:schemeClr val="accent5">
              <a:lumMod val="7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39" name="椭圆 38"/>
          <p:cNvSpPr/>
          <p:nvPr/>
        </p:nvSpPr>
        <p:spPr>
          <a:xfrm>
            <a:off x="1010314" y="3902681"/>
            <a:ext cx="1187450" cy="1189038"/>
          </a:xfrm>
          <a:prstGeom prst="ellipse">
            <a:avLst/>
          </a:prstGeom>
          <a:solidFill>
            <a:srgbClr val="FFFFFF">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40" name="椭圆 39"/>
          <p:cNvSpPr/>
          <p:nvPr/>
        </p:nvSpPr>
        <p:spPr>
          <a:xfrm>
            <a:off x="1125378" y="4018787"/>
            <a:ext cx="957069" cy="957069"/>
          </a:xfrm>
          <a:prstGeom prst="ellipse">
            <a:avLst/>
          </a:prstGeom>
          <a:solidFill>
            <a:schemeClr val="accent1">
              <a:lumMod val="50000"/>
            </a:schemeClr>
          </a:solidFill>
          <a:ln>
            <a:solidFill>
              <a:srgbClr val="FFC000"/>
            </a:solidFill>
          </a:ln>
          <a:effectLst>
            <a:innerShdw blurRad="114300">
              <a:schemeClr val="accent4">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41" name="椭圆 40"/>
          <p:cNvSpPr/>
          <p:nvPr/>
        </p:nvSpPr>
        <p:spPr>
          <a:xfrm>
            <a:off x="1207164" y="4099531"/>
            <a:ext cx="793750" cy="795338"/>
          </a:xfrm>
          <a:prstGeom prst="ellipse">
            <a:avLst/>
          </a:prstGeom>
          <a:noFill/>
          <a:ln w="9525">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42" name="AutoShape 12"/>
          <p:cNvSpPr>
            <a:spLocks noChangeArrowheads="1"/>
          </p:cNvSpPr>
          <p:nvPr/>
        </p:nvSpPr>
        <p:spPr bwMode="auto">
          <a:xfrm>
            <a:off x="2390486" y="4161696"/>
            <a:ext cx="8113077" cy="672422"/>
          </a:xfrm>
          <a:prstGeom prst="rightArrow">
            <a:avLst>
              <a:gd name="adj1" fmla="val 48915"/>
              <a:gd name="adj2" fmla="val 63827"/>
            </a:avLst>
          </a:prstGeom>
          <a:gradFill flip="none" rotWithShape="1">
            <a:gsLst>
              <a:gs pos="2000">
                <a:srgbClr val="C00000"/>
              </a:gs>
              <a:gs pos="100000">
                <a:srgbClr val="0070C0"/>
              </a:gs>
            </a:gsLst>
            <a:lin ang="10800000" scaled="1"/>
            <a:tileRect/>
          </a:gradFill>
          <a:ln>
            <a:noFill/>
          </a:ln>
          <a:effectLst>
            <a:outerShdw blurRad="50800" dist="38100" dir="5400000" algn="t" rotWithShape="0">
              <a:prstClr val="black">
                <a:alpha val="40000"/>
              </a:prstClr>
            </a:outerShdw>
          </a:effectLst>
          <a:scene3d>
            <a:camera prst="orthographicFront">
              <a:rot lat="0" lon="0" rev="0"/>
            </a:camera>
            <a:lightRig rig="glow" dir="t">
              <a:rot lat="0" lon="0" rev="14100000"/>
            </a:lightRig>
          </a:scene3d>
          <a:sp3d prstMaterial="softEdge">
            <a:bevelT w="209550" prst="artDeco"/>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43" name="圆角矩形 42"/>
          <p:cNvSpPr/>
          <p:nvPr/>
        </p:nvSpPr>
        <p:spPr>
          <a:xfrm>
            <a:off x="5109346" y="4387047"/>
            <a:ext cx="191316" cy="183905"/>
          </a:xfrm>
          <a:prstGeom prst="roundRect">
            <a:avLst>
              <a:gd name="adj" fmla="val 50000"/>
            </a:avLst>
          </a:prstGeom>
          <a:gradFill flip="none" rotWithShape="1">
            <a:gsLst>
              <a:gs pos="2000">
                <a:srgbClr val="BED016"/>
              </a:gs>
              <a:gs pos="100000">
                <a:srgbClr val="88BE28"/>
              </a:gs>
            </a:gsLst>
            <a:lin ang="10800000" scaled="1"/>
            <a:tileRect/>
          </a:gradFill>
          <a:ln>
            <a:noFill/>
          </a:ln>
          <a:effectLst>
            <a:outerShdw blurRad="50800" dist="38100" dir="5400000" algn="t" rotWithShape="0">
              <a:prstClr val="black">
                <a:alpha val="40000"/>
              </a:prstClr>
            </a:outerShdw>
          </a:effectLst>
          <a:scene3d>
            <a:camera prst="orthographicFront">
              <a:rot lat="0" lon="0" rev="0"/>
            </a:camera>
            <a:lightRig rig="glow" dir="t">
              <a:rot lat="0" lon="0" rev="14100000"/>
            </a:lightRig>
          </a:scene3d>
          <a:sp3d prstMaterial="softEdge">
            <a:bevelT w="127000" prst="artDeco"/>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44" name="圆角矩形 43"/>
          <p:cNvSpPr/>
          <p:nvPr/>
        </p:nvSpPr>
        <p:spPr>
          <a:xfrm>
            <a:off x="5109346" y="4389913"/>
            <a:ext cx="191316" cy="183905"/>
          </a:xfrm>
          <a:prstGeom prst="roundRect">
            <a:avLst>
              <a:gd name="adj" fmla="val 50000"/>
            </a:avLst>
          </a:prstGeom>
          <a:gradFill flip="none" rotWithShape="1">
            <a:gsLst>
              <a:gs pos="2000">
                <a:srgbClr val="88BE28"/>
              </a:gs>
              <a:gs pos="84000">
                <a:srgbClr val="BFE37D">
                  <a:alpha val="0"/>
                </a:srgbClr>
              </a:gs>
            </a:gsLst>
            <a:lin ang="16200000" scaled="1"/>
            <a:tileRect/>
          </a:gradFill>
          <a:ln>
            <a:solidFill>
              <a:srgbClr val="BED016"/>
            </a:solidFill>
          </a:ln>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45" name="圆角矩形 44"/>
          <p:cNvSpPr/>
          <p:nvPr/>
        </p:nvSpPr>
        <p:spPr>
          <a:xfrm>
            <a:off x="6242734" y="4387047"/>
            <a:ext cx="191316" cy="183905"/>
          </a:xfrm>
          <a:prstGeom prst="roundRect">
            <a:avLst>
              <a:gd name="adj" fmla="val 50000"/>
            </a:avLst>
          </a:prstGeom>
          <a:gradFill flip="none" rotWithShape="1">
            <a:gsLst>
              <a:gs pos="2000">
                <a:srgbClr val="BED016"/>
              </a:gs>
              <a:gs pos="100000">
                <a:srgbClr val="88BE28"/>
              </a:gs>
            </a:gsLst>
            <a:lin ang="10800000" scaled="1"/>
            <a:tileRect/>
          </a:gradFill>
          <a:ln>
            <a:noFill/>
          </a:ln>
          <a:effectLst>
            <a:outerShdw blurRad="50800" dist="38100" dir="5400000" algn="t" rotWithShape="0">
              <a:prstClr val="black">
                <a:alpha val="40000"/>
              </a:prstClr>
            </a:outerShdw>
          </a:effectLst>
          <a:scene3d>
            <a:camera prst="orthographicFront">
              <a:rot lat="0" lon="0" rev="0"/>
            </a:camera>
            <a:lightRig rig="glow" dir="t">
              <a:rot lat="0" lon="0" rev="14100000"/>
            </a:lightRig>
          </a:scene3d>
          <a:sp3d prstMaterial="softEdge">
            <a:bevelT w="127000" prst="artDeco"/>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46" name="圆角矩形 45"/>
          <p:cNvSpPr/>
          <p:nvPr/>
        </p:nvSpPr>
        <p:spPr>
          <a:xfrm>
            <a:off x="6242734" y="4389913"/>
            <a:ext cx="191316" cy="183905"/>
          </a:xfrm>
          <a:prstGeom prst="roundRect">
            <a:avLst>
              <a:gd name="adj" fmla="val 50000"/>
            </a:avLst>
          </a:prstGeom>
          <a:gradFill flip="none" rotWithShape="1">
            <a:gsLst>
              <a:gs pos="2000">
                <a:srgbClr val="88BE28"/>
              </a:gs>
              <a:gs pos="84000">
                <a:srgbClr val="BFE37D">
                  <a:alpha val="0"/>
                </a:srgbClr>
              </a:gs>
            </a:gsLst>
            <a:lin ang="16200000" scaled="1"/>
            <a:tileRect/>
          </a:gradFill>
          <a:ln>
            <a:solidFill>
              <a:srgbClr val="BED016"/>
            </a:solidFill>
          </a:ln>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47" name="圆角矩形 46"/>
          <p:cNvSpPr/>
          <p:nvPr/>
        </p:nvSpPr>
        <p:spPr>
          <a:xfrm>
            <a:off x="7387139" y="4387047"/>
            <a:ext cx="191316" cy="183905"/>
          </a:xfrm>
          <a:prstGeom prst="roundRect">
            <a:avLst>
              <a:gd name="adj" fmla="val 50000"/>
            </a:avLst>
          </a:prstGeom>
          <a:gradFill flip="none" rotWithShape="1">
            <a:gsLst>
              <a:gs pos="2000">
                <a:srgbClr val="BED016"/>
              </a:gs>
              <a:gs pos="100000">
                <a:srgbClr val="88BE28"/>
              </a:gs>
            </a:gsLst>
            <a:lin ang="10800000" scaled="1"/>
            <a:tileRect/>
          </a:gradFill>
          <a:ln>
            <a:noFill/>
          </a:ln>
          <a:effectLst>
            <a:outerShdw blurRad="50800" dist="38100" dir="5400000" algn="t" rotWithShape="0">
              <a:prstClr val="black">
                <a:alpha val="40000"/>
              </a:prstClr>
            </a:outerShdw>
          </a:effectLst>
          <a:scene3d>
            <a:camera prst="orthographicFront">
              <a:rot lat="0" lon="0" rev="0"/>
            </a:camera>
            <a:lightRig rig="glow" dir="t">
              <a:rot lat="0" lon="0" rev="14100000"/>
            </a:lightRig>
          </a:scene3d>
          <a:sp3d prstMaterial="softEdge">
            <a:bevelT w="127000" prst="artDeco"/>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48" name="圆角矩形 47"/>
          <p:cNvSpPr/>
          <p:nvPr/>
        </p:nvSpPr>
        <p:spPr>
          <a:xfrm>
            <a:off x="7387139" y="4389913"/>
            <a:ext cx="191316" cy="183905"/>
          </a:xfrm>
          <a:prstGeom prst="roundRect">
            <a:avLst>
              <a:gd name="adj" fmla="val 50000"/>
            </a:avLst>
          </a:prstGeom>
          <a:gradFill flip="none" rotWithShape="1">
            <a:gsLst>
              <a:gs pos="2000">
                <a:srgbClr val="88BE28"/>
              </a:gs>
              <a:gs pos="84000">
                <a:srgbClr val="BFE37D">
                  <a:alpha val="0"/>
                </a:srgbClr>
              </a:gs>
            </a:gsLst>
            <a:lin ang="16200000" scaled="1"/>
            <a:tileRect/>
          </a:gradFill>
          <a:ln>
            <a:solidFill>
              <a:srgbClr val="BED016"/>
            </a:solidFill>
          </a:ln>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49" name="圆角矩形 48"/>
          <p:cNvSpPr/>
          <p:nvPr/>
        </p:nvSpPr>
        <p:spPr>
          <a:xfrm>
            <a:off x="8542561" y="4387047"/>
            <a:ext cx="191316" cy="183905"/>
          </a:xfrm>
          <a:prstGeom prst="roundRect">
            <a:avLst>
              <a:gd name="adj" fmla="val 50000"/>
            </a:avLst>
          </a:prstGeom>
          <a:gradFill flip="none" rotWithShape="1">
            <a:gsLst>
              <a:gs pos="2000">
                <a:srgbClr val="BED016"/>
              </a:gs>
              <a:gs pos="100000">
                <a:srgbClr val="88BE28"/>
              </a:gs>
            </a:gsLst>
            <a:lin ang="10800000" scaled="1"/>
            <a:tileRect/>
          </a:gradFill>
          <a:ln>
            <a:noFill/>
          </a:ln>
          <a:effectLst>
            <a:outerShdw blurRad="50800" dist="38100" dir="5400000" algn="t" rotWithShape="0">
              <a:prstClr val="black">
                <a:alpha val="40000"/>
              </a:prstClr>
            </a:outerShdw>
          </a:effectLst>
          <a:scene3d>
            <a:camera prst="orthographicFront">
              <a:rot lat="0" lon="0" rev="0"/>
            </a:camera>
            <a:lightRig rig="glow" dir="t">
              <a:rot lat="0" lon="0" rev="14100000"/>
            </a:lightRig>
          </a:scene3d>
          <a:sp3d prstMaterial="softEdge">
            <a:bevelT w="127000" prst="artDeco"/>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50" name="圆角矩形 49"/>
          <p:cNvSpPr/>
          <p:nvPr/>
        </p:nvSpPr>
        <p:spPr>
          <a:xfrm>
            <a:off x="8542561" y="4389913"/>
            <a:ext cx="191316" cy="183905"/>
          </a:xfrm>
          <a:prstGeom prst="roundRect">
            <a:avLst>
              <a:gd name="adj" fmla="val 50000"/>
            </a:avLst>
          </a:prstGeom>
          <a:gradFill flip="none" rotWithShape="1">
            <a:gsLst>
              <a:gs pos="2000">
                <a:srgbClr val="88BE28"/>
              </a:gs>
              <a:gs pos="84000">
                <a:srgbClr val="BFE37D">
                  <a:alpha val="0"/>
                </a:srgbClr>
              </a:gs>
            </a:gsLst>
            <a:lin ang="16200000" scaled="1"/>
            <a:tileRect/>
          </a:gradFill>
          <a:ln>
            <a:solidFill>
              <a:srgbClr val="BED016"/>
            </a:solidFill>
          </a:ln>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51" name="圆角矩形 50"/>
          <p:cNvSpPr/>
          <p:nvPr/>
        </p:nvSpPr>
        <p:spPr>
          <a:xfrm>
            <a:off x="9642898" y="4387047"/>
            <a:ext cx="191316" cy="183905"/>
          </a:xfrm>
          <a:prstGeom prst="roundRect">
            <a:avLst>
              <a:gd name="adj" fmla="val 50000"/>
            </a:avLst>
          </a:prstGeom>
          <a:gradFill flip="none" rotWithShape="1">
            <a:gsLst>
              <a:gs pos="2000">
                <a:srgbClr val="BED016"/>
              </a:gs>
              <a:gs pos="100000">
                <a:srgbClr val="88BE28"/>
              </a:gs>
            </a:gsLst>
            <a:lin ang="10800000" scaled="1"/>
            <a:tileRect/>
          </a:gradFill>
          <a:ln>
            <a:noFill/>
          </a:ln>
          <a:effectLst>
            <a:outerShdw blurRad="50800" dist="38100" dir="5400000" algn="t" rotWithShape="0">
              <a:prstClr val="black">
                <a:alpha val="40000"/>
              </a:prstClr>
            </a:outerShdw>
          </a:effectLst>
          <a:scene3d>
            <a:camera prst="orthographicFront">
              <a:rot lat="0" lon="0" rev="0"/>
            </a:camera>
            <a:lightRig rig="glow" dir="t">
              <a:rot lat="0" lon="0" rev="14100000"/>
            </a:lightRig>
          </a:scene3d>
          <a:sp3d prstMaterial="softEdge">
            <a:bevelT w="127000" prst="artDeco"/>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52" name="圆角矩形 51"/>
          <p:cNvSpPr/>
          <p:nvPr/>
        </p:nvSpPr>
        <p:spPr>
          <a:xfrm>
            <a:off x="9642898" y="4389913"/>
            <a:ext cx="191316" cy="183905"/>
          </a:xfrm>
          <a:prstGeom prst="roundRect">
            <a:avLst>
              <a:gd name="adj" fmla="val 50000"/>
            </a:avLst>
          </a:prstGeom>
          <a:gradFill flip="none" rotWithShape="1">
            <a:gsLst>
              <a:gs pos="2000">
                <a:srgbClr val="88BE28"/>
              </a:gs>
              <a:gs pos="84000">
                <a:srgbClr val="BFE37D">
                  <a:alpha val="0"/>
                </a:srgbClr>
              </a:gs>
            </a:gsLst>
            <a:lin ang="16200000" scaled="1"/>
            <a:tileRect/>
          </a:gradFill>
          <a:ln>
            <a:solidFill>
              <a:srgbClr val="BED016"/>
            </a:solidFill>
          </a:ln>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53" name="TextBox 47"/>
          <p:cNvSpPr txBox="1"/>
          <p:nvPr/>
        </p:nvSpPr>
        <p:spPr>
          <a:xfrm rot="19139124">
            <a:off x="2683880" y="3025146"/>
            <a:ext cx="2593975" cy="388504"/>
          </a:xfrm>
          <a:prstGeom prst="rect">
            <a:avLst/>
          </a:prstGeom>
          <a:noFill/>
        </p:spPr>
        <p:txBody>
          <a:bodyP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a:lnSpc>
                <a:spcPct val="130000"/>
              </a:lnSpc>
              <a:defRPr/>
            </a:pPr>
            <a:r>
              <a:rPr lang="en-US" altLang="zh-CN" sz="1600" dirty="0" smtClean="0">
                <a:solidFill>
                  <a:srgbClr val="FFFF00"/>
                </a:solidFill>
                <a:latin typeface="STXinwei" charset="-122"/>
                <a:ea typeface="STXinwei" charset="-122"/>
                <a:cs typeface="STXinwei" charset="-122"/>
              </a:rPr>
              <a:t>175</a:t>
            </a:r>
            <a:r>
              <a:rPr lang="zh-CN" altLang="en-US" sz="1600" dirty="0" smtClean="0">
                <a:solidFill>
                  <a:srgbClr val="FFFF00"/>
                </a:solidFill>
                <a:latin typeface="STXinwei" charset="-122"/>
                <a:ea typeface="STXinwei" charset="-122"/>
                <a:cs typeface="STXinwei" charset="-122"/>
              </a:rPr>
              <a:t>万</a:t>
            </a:r>
            <a:endParaRPr lang="en-US" altLang="zh-CN" sz="1600" dirty="0">
              <a:solidFill>
                <a:srgbClr val="FFFF00"/>
              </a:solidFill>
              <a:latin typeface="STXinwei" charset="-122"/>
              <a:ea typeface="STXinwei" charset="-122"/>
              <a:cs typeface="STXinwei" charset="-122"/>
            </a:endParaRPr>
          </a:p>
        </p:txBody>
      </p:sp>
      <p:sp>
        <p:nvSpPr>
          <p:cNvPr id="54" name="TextBox 48"/>
          <p:cNvSpPr txBox="1">
            <a:spLocks noChangeArrowheads="1"/>
          </p:cNvSpPr>
          <p:nvPr/>
        </p:nvSpPr>
        <p:spPr bwMode="auto">
          <a:xfrm rot="19139124">
            <a:off x="2489758" y="2967469"/>
            <a:ext cx="1765300" cy="416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a:lnSpc>
                <a:spcPct val="110000"/>
              </a:lnSpc>
            </a:pPr>
            <a:r>
              <a:rPr lang="zh-CN" altLang="en-US" sz="2000" b="1" dirty="0">
                <a:solidFill>
                  <a:srgbClr val="FFFF00"/>
                </a:solidFill>
                <a:latin typeface="STXinwei" charset="-122"/>
                <a:ea typeface="STXinwei" charset="-122"/>
                <a:cs typeface="STXinwei" charset="-122"/>
              </a:rPr>
              <a:t>训练数据集</a:t>
            </a:r>
          </a:p>
        </p:txBody>
      </p:sp>
      <p:sp>
        <p:nvSpPr>
          <p:cNvPr id="55" name="TextBox 51"/>
          <p:cNvSpPr txBox="1"/>
          <p:nvPr/>
        </p:nvSpPr>
        <p:spPr>
          <a:xfrm rot="19139124">
            <a:off x="4756424" y="3025146"/>
            <a:ext cx="2592387" cy="388504"/>
          </a:xfrm>
          <a:prstGeom prst="rect">
            <a:avLst/>
          </a:prstGeom>
          <a:noFill/>
        </p:spPr>
        <p:txBody>
          <a:bodyP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a:lnSpc>
                <a:spcPct val="130000"/>
              </a:lnSpc>
              <a:defRPr/>
            </a:pPr>
            <a:r>
              <a:rPr lang="en-US" altLang="zh-CN" sz="1600" dirty="0" smtClean="0">
                <a:solidFill>
                  <a:srgbClr val="FFFF00"/>
                </a:solidFill>
                <a:latin typeface="STXinwei" charset="-122"/>
                <a:ea typeface="STXinwei" charset="-122"/>
                <a:cs typeface="STXinwei" charset="-122"/>
              </a:rPr>
              <a:t>11</a:t>
            </a:r>
            <a:r>
              <a:rPr lang="zh-CN" altLang="en-US" sz="1600" dirty="0" smtClean="0">
                <a:solidFill>
                  <a:srgbClr val="FFFF00"/>
                </a:solidFill>
                <a:latin typeface="STXinwei" charset="-122"/>
                <a:ea typeface="STXinwei" charset="-122"/>
                <a:cs typeface="STXinwei" charset="-122"/>
              </a:rPr>
              <a:t>万</a:t>
            </a:r>
            <a:endParaRPr lang="en-US" altLang="zh-CN" sz="1600" dirty="0">
              <a:solidFill>
                <a:srgbClr val="FFFF00"/>
              </a:solidFill>
              <a:latin typeface="STXinwei" charset="-122"/>
              <a:ea typeface="STXinwei" charset="-122"/>
              <a:cs typeface="STXinwei" charset="-122"/>
            </a:endParaRPr>
          </a:p>
        </p:txBody>
      </p:sp>
      <p:sp>
        <p:nvSpPr>
          <p:cNvPr id="56" name="TextBox 52"/>
          <p:cNvSpPr txBox="1">
            <a:spLocks noChangeArrowheads="1"/>
          </p:cNvSpPr>
          <p:nvPr/>
        </p:nvSpPr>
        <p:spPr bwMode="auto">
          <a:xfrm rot="19139124">
            <a:off x="4527218" y="2991710"/>
            <a:ext cx="1765300" cy="416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a:lnSpc>
                <a:spcPct val="110000"/>
              </a:lnSpc>
            </a:pPr>
            <a:r>
              <a:rPr lang="zh-CN" altLang="en-US" sz="2000" b="1" dirty="0">
                <a:solidFill>
                  <a:srgbClr val="FFFF00"/>
                </a:solidFill>
                <a:latin typeface="STXinwei" charset="-122"/>
                <a:ea typeface="STXinwei" charset="-122"/>
                <a:cs typeface="STXinwei" charset="-122"/>
              </a:rPr>
              <a:t>测试数据集</a:t>
            </a:r>
          </a:p>
        </p:txBody>
      </p:sp>
      <p:sp>
        <p:nvSpPr>
          <p:cNvPr id="57" name="TextBox 54"/>
          <p:cNvSpPr txBox="1"/>
          <p:nvPr/>
        </p:nvSpPr>
        <p:spPr>
          <a:xfrm rot="19139124">
            <a:off x="9277699" y="3014827"/>
            <a:ext cx="2592387" cy="388504"/>
          </a:xfrm>
          <a:prstGeom prst="rect">
            <a:avLst/>
          </a:prstGeom>
          <a:noFill/>
        </p:spPr>
        <p:txBody>
          <a:bodyP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a:lnSpc>
                <a:spcPct val="130000"/>
              </a:lnSpc>
              <a:defRPr/>
            </a:pPr>
            <a:r>
              <a:rPr lang="en-US" altLang="zh-CN" sz="1600" dirty="0" smtClean="0">
                <a:solidFill>
                  <a:srgbClr val="FFFF00"/>
                </a:solidFill>
                <a:latin typeface="STXinwei" charset="-122"/>
                <a:ea typeface="STXinwei" charset="-122"/>
                <a:cs typeface="STXinwei" charset="-122"/>
              </a:rPr>
              <a:t>103</a:t>
            </a:r>
            <a:r>
              <a:rPr lang="zh-CN" altLang="en-US" sz="1600" dirty="0" smtClean="0">
                <a:solidFill>
                  <a:srgbClr val="FFFF00"/>
                </a:solidFill>
                <a:latin typeface="STXinwei" charset="-122"/>
                <a:ea typeface="STXinwei" charset="-122"/>
                <a:cs typeface="STXinwei" charset="-122"/>
              </a:rPr>
              <a:t>万</a:t>
            </a:r>
            <a:endParaRPr lang="en-US" altLang="zh-CN" sz="1600" dirty="0">
              <a:solidFill>
                <a:srgbClr val="FFFF00"/>
              </a:solidFill>
              <a:latin typeface="STXinwei" charset="-122"/>
              <a:ea typeface="STXinwei" charset="-122"/>
              <a:cs typeface="STXinwei" charset="-122"/>
            </a:endParaRPr>
          </a:p>
        </p:txBody>
      </p:sp>
      <p:sp>
        <p:nvSpPr>
          <p:cNvPr id="58" name="TextBox 55"/>
          <p:cNvSpPr txBox="1">
            <a:spLocks noChangeArrowheads="1"/>
          </p:cNvSpPr>
          <p:nvPr/>
        </p:nvSpPr>
        <p:spPr bwMode="auto">
          <a:xfrm rot="19139124">
            <a:off x="9044464" y="2977731"/>
            <a:ext cx="1765300" cy="416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a:lnSpc>
                <a:spcPct val="110000"/>
              </a:lnSpc>
            </a:pPr>
            <a:r>
              <a:rPr lang="zh-CN" altLang="en-US" sz="2000" b="1" dirty="0">
                <a:solidFill>
                  <a:srgbClr val="FFFF00"/>
                </a:solidFill>
                <a:latin typeface="STXinwei" charset="-122"/>
                <a:ea typeface="STXinwei" charset="-122"/>
                <a:cs typeface="STXinwei" charset="-122"/>
              </a:rPr>
              <a:t>测试</a:t>
            </a:r>
            <a:r>
              <a:rPr lang="zh-CN" altLang="en-US" sz="2000" b="1" dirty="0" smtClean="0">
                <a:solidFill>
                  <a:srgbClr val="FFFF00"/>
                </a:solidFill>
                <a:latin typeface="STXinwei" charset="-122"/>
                <a:ea typeface="STXinwei" charset="-122"/>
                <a:cs typeface="STXinwei" charset="-122"/>
              </a:rPr>
              <a:t>数据</a:t>
            </a:r>
            <a:r>
              <a:rPr lang="zh-CN" altLang="en-US" sz="2000" b="1" dirty="0">
                <a:solidFill>
                  <a:srgbClr val="FFFF00"/>
                </a:solidFill>
                <a:latin typeface="STXinwei" charset="-122"/>
                <a:ea typeface="STXinwei" charset="-122"/>
                <a:cs typeface="STXinwei" charset="-122"/>
              </a:rPr>
              <a:t>集</a:t>
            </a:r>
          </a:p>
        </p:txBody>
      </p:sp>
      <p:sp>
        <p:nvSpPr>
          <p:cNvPr id="59" name="TextBox 58"/>
          <p:cNvSpPr txBox="1">
            <a:spLocks noChangeArrowheads="1"/>
          </p:cNvSpPr>
          <p:nvPr/>
        </p:nvSpPr>
        <p:spPr bwMode="auto">
          <a:xfrm rot="2625015">
            <a:off x="3793967" y="5305519"/>
            <a:ext cx="1765300" cy="383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eaLnBrk="1" hangingPunct="1">
              <a:lnSpc>
                <a:spcPct val="110000"/>
              </a:lnSpc>
            </a:pPr>
            <a:r>
              <a:rPr lang="zh-CN" altLang="en-US" b="1" dirty="0" smtClean="0">
                <a:latin typeface="STXinwei" charset="-122"/>
                <a:ea typeface="STXinwei" charset="-122"/>
                <a:cs typeface="STXinwei" charset="-122"/>
              </a:rPr>
              <a:t>初赛</a:t>
            </a:r>
            <a:endParaRPr lang="zh-CN" altLang="en-US" b="1" dirty="0">
              <a:latin typeface="STXinwei" charset="-122"/>
              <a:ea typeface="STXinwei" charset="-122"/>
              <a:cs typeface="STXinwei" charset="-122"/>
            </a:endParaRPr>
          </a:p>
        </p:txBody>
      </p:sp>
      <p:sp>
        <p:nvSpPr>
          <p:cNvPr id="60" name="TextBox 61"/>
          <p:cNvSpPr txBox="1">
            <a:spLocks noChangeArrowheads="1"/>
          </p:cNvSpPr>
          <p:nvPr/>
        </p:nvSpPr>
        <p:spPr bwMode="auto">
          <a:xfrm rot="2625015">
            <a:off x="8237082" y="5305366"/>
            <a:ext cx="1765300" cy="3839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eaLnBrk="1" hangingPunct="1">
              <a:lnSpc>
                <a:spcPct val="110000"/>
              </a:lnSpc>
            </a:pPr>
            <a:r>
              <a:rPr lang="zh-CN" altLang="en-US" b="1" dirty="0" smtClean="0">
                <a:latin typeface="STXinwei" charset="-122"/>
                <a:ea typeface="STXinwei" charset="-122"/>
                <a:cs typeface="STXinwei" charset="-122"/>
              </a:rPr>
              <a:t>复赛</a:t>
            </a:r>
            <a:endParaRPr lang="zh-CN" altLang="en-US" b="1" dirty="0">
              <a:latin typeface="STXinwei" charset="-122"/>
              <a:ea typeface="STXinwei" charset="-122"/>
              <a:cs typeface="STXinwei" charset="-122"/>
            </a:endParaRPr>
          </a:p>
        </p:txBody>
      </p:sp>
      <p:sp>
        <p:nvSpPr>
          <p:cNvPr id="61" name="TextBox 62"/>
          <p:cNvSpPr txBox="1">
            <a:spLocks noChangeArrowheads="1"/>
          </p:cNvSpPr>
          <p:nvPr/>
        </p:nvSpPr>
        <p:spPr bwMode="auto">
          <a:xfrm>
            <a:off x="1138902" y="4302731"/>
            <a:ext cx="863600" cy="412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algn="ctr" eaLnBrk="1" hangingPunct="1">
              <a:lnSpc>
                <a:spcPct val="110000"/>
              </a:lnSpc>
            </a:pPr>
            <a:r>
              <a:rPr lang="zh-CN" altLang="en-US" sz="2000" b="1" dirty="0" smtClean="0">
                <a:solidFill>
                  <a:srgbClr val="37C7C4"/>
                </a:solidFill>
                <a:latin typeface="+mn-lt"/>
                <a:ea typeface="+mn-ea"/>
              </a:rPr>
              <a:t> </a:t>
            </a:r>
            <a:r>
              <a:rPr lang="en-US" altLang="zh-CN" sz="2000" b="1" dirty="0" smtClean="0">
                <a:solidFill>
                  <a:srgbClr val="37C7C4"/>
                </a:solidFill>
                <a:latin typeface="+mn-lt"/>
                <a:ea typeface="+mn-ea"/>
              </a:rPr>
              <a:t>O2O</a:t>
            </a:r>
            <a:endParaRPr lang="zh-CN" altLang="en-US" sz="2000" b="1" dirty="0">
              <a:solidFill>
                <a:srgbClr val="37C7C4"/>
              </a:solidFill>
              <a:latin typeface="+mn-lt"/>
              <a:ea typeface="+mn-ea"/>
            </a:endParaRPr>
          </a:p>
        </p:txBody>
      </p:sp>
      <p:sp>
        <p:nvSpPr>
          <p:cNvPr id="63" name="圆角矩形 62"/>
          <p:cNvSpPr/>
          <p:nvPr/>
        </p:nvSpPr>
        <p:spPr>
          <a:xfrm>
            <a:off x="4082819" y="4405954"/>
            <a:ext cx="191316" cy="183905"/>
          </a:xfrm>
          <a:prstGeom prst="roundRect">
            <a:avLst>
              <a:gd name="adj" fmla="val 50000"/>
            </a:avLst>
          </a:prstGeom>
          <a:gradFill flip="none" rotWithShape="1">
            <a:gsLst>
              <a:gs pos="2000">
                <a:srgbClr val="BED016"/>
              </a:gs>
              <a:gs pos="100000">
                <a:srgbClr val="88BE28"/>
              </a:gs>
            </a:gsLst>
            <a:lin ang="10800000" scaled="1"/>
            <a:tileRect/>
          </a:gradFill>
          <a:ln>
            <a:noFill/>
          </a:ln>
          <a:effectLst>
            <a:outerShdw blurRad="50800" dist="38100" dir="5400000" algn="t" rotWithShape="0">
              <a:prstClr val="black">
                <a:alpha val="40000"/>
              </a:prstClr>
            </a:outerShdw>
          </a:effectLst>
          <a:scene3d>
            <a:camera prst="orthographicFront">
              <a:rot lat="0" lon="0" rev="0"/>
            </a:camera>
            <a:lightRig rig="glow" dir="t">
              <a:rot lat="0" lon="0" rev="14100000"/>
            </a:lightRig>
          </a:scene3d>
          <a:sp3d prstMaterial="softEdge">
            <a:bevelT w="127000" prst="artDeco"/>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64" name="圆角矩形 63"/>
          <p:cNvSpPr/>
          <p:nvPr/>
        </p:nvSpPr>
        <p:spPr>
          <a:xfrm>
            <a:off x="4082819" y="4405954"/>
            <a:ext cx="191316" cy="183905"/>
          </a:xfrm>
          <a:prstGeom prst="roundRect">
            <a:avLst>
              <a:gd name="adj" fmla="val 50000"/>
            </a:avLst>
          </a:prstGeom>
          <a:gradFill flip="none" rotWithShape="1">
            <a:gsLst>
              <a:gs pos="2000">
                <a:srgbClr val="88BE28"/>
              </a:gs>
              <a:gs pos="84000">
                <a:srgbClr val="BFE37D">
                  <a:alpha val="0"/>
                </a:srgbClr>
              </a:gs>
            </a:gsLst>
            <a:lin ang="16200000" scaled="1"/>
            <a:tileRect/>
          </a:gradFill>
          <a:ln>
            <a:solidFill>
              <a:srgbClr val="BED016"/>
            </a:solidFill>
          </a:ln>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69" name="TextBox 47"/>
          <p:cNvSpPr txBox="1"/>
          <p:nvPr/>
        </p:nvSpPr>
        <p:spPr>
          <a:xfrm rot="19139124">
            <a:off x="6967565" y="3068717"/>
            <a:ext cx="2593975" cy="388504"/>
          </a:xfrm>
          <a:prstGeom prst="rect">
            <a:avLst/>
          </a:prstGeom>
          <a:noFill/>
        </p:spPr>
        <p:txBody>
          <a:bodyP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a:lnSpc>
                <a:spcPct val="130000"/>
              </a:lnSpc>
              <a:defRPr/>
            </a:pPr>
            <a:r>
              <a:rPr lang="en-US" altLang="zh-CN" sz="1600" dirty="0" smtClean="0">
                <a:solidFill>
                  <a:srgbClr val="FFFF00"/>
                </a:solidFill>
                <a:latin typeface="STXinwei" charset="-122"/>
                <a:ea typeface="STXinwei" charset="-122"/>
                <a:cs typeface="STXinwei" charset="-122"/>
              </a:rPr>
              <a:t>1598</a:t>
            </a:r>
            <a:r>
              <a:rPr lang="zh-CN" altLang="en-US" sz="1600" dirty="0" smtClean="0">
                <a:solidFill>
                  <a:srgbClr val="FFFF00"/>
                </a:solidFill>
                <a:latin typeface="STXinwei" charset="-122"/>
                <a:ea typeface="STXinwei" charset="-122"/>
                <a:cs typeface="STXinwei" charset="-122"/>
              </a:rPr>
              <a:t>万</a:t>
            </a:r>
            <a:endParaRPr lang="en-US" altLang="zh-CN" sz="1600" dirty="0">
              <a:solidFill>
                <a:srgbClr val="FFFF00"/>
              </a:solidFill>
              <a:latin typeface="STXinwei" charset="-122"/>
              <a:ea typeface="STXinwei" charset="-122"/>
              <a:cs typeface="STXinwei" charset="-122"/>
            </a:endParaRPr>
          </a:p>
        </p:txBody>
      </p:sp>
      <p:sp>
        <p:nvSpPr>
          <p:cNvPr id="70" name="TextBox 48"/>
          <p:cNvSpPr txBox="1">
            <a:spLocks noChangeArrowheads="1"/>
          </p:cNvSpPr>
          <p:nvPr/>
        </p:nvSpPr>
        <p:spPr bwMode="auto">
          <a:xfrm rot="19139124">
            <a:off x="6731477" y="3034696"/>
            <a:ext cx="1765300" cy="416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pPr>
              <a:lnSpc>
                <a:spcPct val="110000"/>
              </a:lnSpc>
            </a:pPr>
            <a:r>
              <a:rPr lang="zh-CN" altLang="en-US" sz="2000" b="1" dirty="0">
                <a:solidFill>
                  <a:srgbClr val="FFFF00"/>
                </a:solidFill>
                <a:latin typeface="STXinwei" charset="-122"/>
                <a:ea typeface="STXinwei" charset="-122"/>
                <a:cs typeface="STXinwei" charset="-122"/>
              </a:rPr>
              <a:t>训练</a:t>
            </a:r>
            <a:r>
              <a:rPr lang="zh-CN" altLang="en-US" sz="2000" b="1" dirty="0" smtClean="0">
                <a:solidFill>
                  <a:srgbClr val="FFFF00"/>
                </a:solidFill>
                <a:latin typeface="STXinwei" charset="-122"/>
                <a:ea typeface="STXinwei" charset="-122"/>
                <a:cs typeface="STXinwei" charset="-122"/>
              </a:rPr>
              <a:t>数据</a:t>
            </a:r>
            <a:r>
              <a:rPr lang="zh-CN" altLang="en-US" sz="2000" b="1" dirty="0">
                <a:solidFill>
                  <a:srgbClr val="FFFF00"/>
                </a:solidFill>
                <a:latin typeface="STXinwei" charset="-122"/>
                <a:ea typeface="STXinwei" charset="-122"/>
                <a:cs typeface="STXinwei" charset="-122"/>
              </a:rPr>
              <a:t>集</a:t>
            </a:r>
          </a:p>
        </p:txBody>
      </p:sp>
      <p:sp>
        <p:nvSpPr>
          <p:cNvPr id="71" name="圆角矩形 70"/>
          <p:cNvSpPr/>
          <p:nvPr/>
        </p:nvSpPr>
        <p:spPr>
          <a:xfrm>
            <a:off x="3087658" y="4405954"/>
            <a:ext cx="191316" cy="183905"/>
          </a:xfrm>
          <a:prstGeom prst="roundRect">
            <a:avLst>
              <a:gd name="adj" fmla="val 50000"/>
            </a:avLst>
          </a:prstGeom>
          <a:gradFill flip="none" rotWithShape="1">
            <a:gsLst>
              <a:gs pos="2000">
                <a:srgbClr val="BED016"/>
              </a:gs>
              <a:gs pos="100000">
                <a:srgbClr val="88BE28"/>
              </a:gs>
            </a:gsLst>
            <a:lin ang="10800000" scaled="1"/>
            <a:tileRect/>
          </a:gradFill>
          <a:ln>
            <a:noFill/>
          </a:ln>
          <a:effectLst>
            <a:outerShdw blurRad="50800" dist="38100" dir="5400000" algn="t" rotWithShape="0">
              <a:prstClr val="black">
                <a:alpha val="40000"/>
              </a:prstClr>
            </a:outerShdw>
          </a:effectLst>
          <a:scene3d>
            <a:camera prst="orthographicFront">
              <a:rot lat="0" lon="0" rev="0"/>
            </a:camera>
            <a:lightRig rig="glow" dir="t">
              <a:rot lat="0" lon="0" rev="14100000"/>
            </a:lightRig>
          </a:scene3d>
          <a:sp3d prstMaterial="softEdge">
            <a:bevelT w="127000" prst="artDeco"/>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72" name="圆角矩形 71"/>
          <p:cNvSpPr/>
          <p:nvPr/>
        </p:nvSpPr>
        <p:spPr>
          <a:xfrm>
            <a:off x="3087658" y="4405954"/>
            <a:ext cx="191316" cy="183905"/>
          </a:xfrm>
          <a:prstGeom prst="roundRect">
            <a:avLst>
              <a:gd name="adj" fmla="val 50000"/>
            </a:avLst>
          </a:prstGeom>
          <a:gradFill flip="none" rotWithShape="1">
            <a:gsLst>
              <a:gs pos="2000">
                <a:srgbClr val="88BE28"/>
              </a:gs>
              <a:gs pos="84000">
                <a:srgbClr val="BFE37D">
                  <a:alpha val="0"/>
                </a:srgbClr>
              </a:gs>
            </a:gsLst>
            <a:lin ang="16200000" scaled="1"/>
            <a:tileRect/>
          </a:gradFill>
          <a:ln>
            <a:solidFill>
              <a:srgbClr val="BED016"/>
            </a:solidFill>
          </a:ln>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algn="l" rtl="0" fontAlgn="base">
              <a:spcBef>
                <a:spcPct val="0"/>
              </a:spcBef>
              <a:spcAft>
                <a:spcPct val="0"/>
              </a:spcAft>
              <a:defRPr kern="1200">
                <a:solidFill>
                  <a:schemeClr val="lt1"/>
                </a:solidFill>
                <a:latin typeface="+mn-lt"/>
                <a:ea typeface="+mn-ea"/>
                <a:cs typeface="+mn-cs"/>
              </a:defRPr>
            </a:lvl1pPr>
            <a:lvl2pPr marL="457200" algn="l" rtl="0" fontAlgn="base">
              <a:spcBef>
                <a:spcPct val="0"/>
              </a:spcBef>
              <a:spcAft>
                <a:spcPct val="0"/>
              </a:spcAft>
              <a:defRPr kern="1200">
                <a:solidFill>
                  <a:schemeClr val="lt1"/>
                </a:solidFill>
                <a:latin typeface="+mn-lt"/>
                <a:ea typeface="+mn-ea"/>
                <a:cs typeface="+mn-cs"/>
              </a:defRPr>
            </a:lvl2pPr>
            <a:lvl3pPr marL="914400" algn="l" rtl="0" fontAlgn="base">
              <a:spcBef>
                <a:spcPct val="0"/>
              </a:spcBef>
              <a:spcAft>
                <a:spcPct val="0"/>
              </a:spcAft>
              <a:defRPr kern="1200">
                <a:solidFill>
                  <a:schemeClr val="lt1"/>
                </a:solidFill>
                <a:latin typeface="+mn-lt"/>
                <a:ea typeface="+mn-ea"/>
                <a:cs typeface="+mn-cs"/>
              </a:defRPr>
            </a:lvl3pPr>
            <a:lvl4pPr marL="1371600" algn="l" rtl="0" fontAlgn="base">
              <a:spcBef>
                <a:spcPct val="0"/>
              </a:spcBef>
              <a:spcAft>
                <a:spcPct val="0"/>
              </a:spcAft>
              <a:defRPr kern="1200">
                <a:solidFill>
                  <a:schemeClr val="lt1"/>
                </a:solidFill>
                <a:latin typeface="+mn-lt"/>
                <a:ea typeface="+mn-ea"/>
                <a:cs typeface="+mn-cs"/>
              </a:defRPr>
            </a:lvl4pPr>
            <a:lvl5pPr marL="1828800" algn="l" rtl="0" fontAlgn="base">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a:defRPr/>
            </a:pPr>
            <a:endParaRPr lang="zh-CN" altLang="en-US"/>
          </a:p>
        </p:txBody>
      </p:sp>
      <p:sp>
        <p:nvSpPr>
          <p:cNvPr id="65" name="文本占位符 2"/>
          <p:cNvSpPr txBox="1">
            <a:spLocks/>
          </p:cNvSpPr>
          <p:nvPr/>
        </p:nvSpPr>
        <p:spPr>
          <a:xfrm>
            <a:off x="312021" y="554091"/>
            <a:ext cx="2154238" cy="4191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zh-CN" altLang="en-US" sz="3200" dirty="0">
                <a:latin typeface="STXinwei" charset="-122"/>
                <a:ea typeface="STXinwei" charset="-122"/>
                <a:cs typeface="STXinwei" charset="-122"/>
              </a:rPr>
              <a:t>问题描述</a:t>
            </a:r>
          </a:p>
        </p:txBody>
      </p:sp>
      <p:grpSp>
        <p:nvGrpSpPr>
          <p:cNvPr id="66" name="组合 23"/>
          <p:cNvGrpSpPr/>
          <p:nvPr/>
        </p:nvGrpSpPr>
        <p:grpSpPr>
          <a:xfrm>
            <a:off x="564271" y="1103031"/>
            <a:ext cx="9939292" cy="1397753"/>
            <a:chOff x="2775184" y="4710586"/>
            <a:chExt cx="6000750" cy="879890"/>
          </a:xfrm>
        </p:grpSpPr>
        <p:pic>
          <p:nvPicPr>
            <p:cNvPr id="67" name="图片 66"/>
            <p:cNvPicPr>
              <a:picLocks noChangeAspect="1"/>
            </p:cNvPicPr>
            <p:nvPr/>
          </p:nvPicPr>
          <p:blipFill rotWithShape="1">
            <a:blip r:embed="rId3" cstate="print">
              <a:extLst>
                <a:ext uri="{28A0092B-C50C-407E-A947-70E740481C1C}">
                  <a14:useLocalDpi xmlns:a14="http://schemas.microsoft.com/office/drawing/2010/main" val="0"/>
                </a:ext>
              </a:extLst>
            </a:blip>
            <a:srcRect l="6145" t="13217" r="9825"/>
            <a:stretch>
              <a:fillRect/>
            </a:stretch>
          </p:blipFill>
          <p:spPr>
            <a:xfrm>
              <a:off x="2775184" y="4710586"/>
              <a:ext cx="6000750" cy="248959"/>
            </a:xfrm>
            <a:prstGeom prst="rect">
              <a:avLst/>
            </a:prstGeom>
          </p:spPr>
        </p:pic>
        <p:pic>
          <p:nvPicPr>
            <p:cNvPr id="68" name="图片 67"/>
            <p:cNvPicPr>
              <a:picLocks noChangeAspect="1"/>
            </p:cNvPicPr>
            <p:nvPr/>
          </p:nvPicPr>
          <p:blipFill rotWithShape="1">
            <a:blip r:embed="rId3" cstate="print">
              <a:extLst>
                <a:ext uri="{28A0092B-C50C-407E-A947-70E740481C1C}">
                  <a14:useLocalDpi xmlns:a14="http://schemas.microsoft.com/office/drawing/2010/main" val="0"/>
                </a:ext>
              </a:extLst>
            </a:blip>
            <a:srcRect l="6145" t="13217" r="9825"/>
            <a:stretch>
              <a:fillRect/>
            </a:stretch>
          </p:blipFill>
          <p:spPr>
            <a:xfrm flipV="1">
              <a:off x="2775184" y="5341517"/>
              <a:ext cx="6000750" cy="248959"/>
            </a:xfrm>
            <a:prstGeom prst="rect">
              <a:avLst/>
            </a:prstGeom>
          </p:spPr>
        </p:pic>
      </p:grpSp>
      <p:sp>
        <p:nvSpPr>
          <p:cNvPr id="73" name="文本框 72"/>
          <p:cNvSpPr txBox="1"/>
          <p:nvPr/>
        </p:nvSpPr>
        <p:spPr>
          <a:xfrm>
            <a:off x="729531" y="1358459"/>
            <a:ext cx="12192000" cy="438582"/>
          </a:xfrm>
          <a:prstGeom prst="rect">
            <a:avLst/>
          </a:prstGeom>
          <a:noFill/>
        </p:spPr>
        <p:txBody>
          <a:bodyPr wrap="square" lIns="68580" tIns="34290" rIns="68580" bIns="34290" rtlCol="0">
            <a:spAutoFit/>
          </a:bodyPr>
          <a:lstStyle/>
          <a:p>
            <a:r>
              <a:rPr lang="zh-CN" altLang="en-US" sz="2400" b="1" dirty="0" smtClean="0">
                <a:solidFill>
                  <a:srgbClr val="FFC000"/>
                </a:solidFill>
                <a:latin typeface="STXinwei" charset="-122"/>
                <a:ea typeface="STXinwei" charset="-122"/>
                <a:cs typeface="STXinwei" charset="-122"/>
              </a:rPr>
              <a:t>数据来源：口碑网</a:t>
            </a:r>
            <a:endParaRPr sz="2400" b="1" dirty="0" smtClean="0">
              <a:solidFill>
                <a:srgbClr val="FFC000"/>
              </a:solidFill>
              <a:latin typeface="STXinwei" charset="-122"/>
              <a:ea typeface="STXinwei" charset="-122"/>
              <a:cs typeface="STXinwei" charset="-122"/>
            </a:endParaRPr>
          </a:p>
        </p:txBody>
      </p:sp>
      <p:sp>
        <p:nvSpPr>
          <p:cNvPr id="81" name="文本框 80"/>
          <p:cNvSpPr txBox="1"/>
          <p:nvPr/>
        </p:nvSpPr>
        <p:spPr>
          <a:xfrm>
            <a:off x="729531" y="1804367"/>
            <a:ext cx="12192000" cy="438582"/>
          </a:xfrm>
          <a:prstGeom prst="rect">
            <a:avLst/>
          </a:prstGeom>
          <a:noFill/>
        </p:spPr>
        <p:txBody>
          <a:bodyPr wrap="square" lIns="68580" tIns="34290" rIns="68580" bIns="34290" rtlCol="0">
            <a:spAutoFit/>
          </a:bodyPr>
          <a:lstStyle/>
          <a:p>
            <a:r>
              <a:rPr lang="zh-CN" altLang="en-US" sz="2400" b="1" dirty="0" smtClean="0">
                <a:solidFill>
                  <a:srgbClr val="FFC000"/>
                </a:solidFill>
                <a:latin typeface="STXinwei" charset="-122"/>
                <a:ea typeface="STXinwei" charset="-122"/>
                <a:cs typeface="STXinwei" charset="-122"/>
              </a:rPr>
              <a:t>数据内容：</a:t>
            </a:r>
            <a:r>
              <a:rPr lang="en-US" altLang="zh-CN" sz="2400" b="1" dirty="0" smtClean="0">
                <a:solidFill>
                  <a:srgbClr val="FFC000"/>
                </a:solidFill>
                <a:latin typeface="STXinwei" charset="-122"/>
                <a:ea typeface="STXinwei" charset="-122"/>
                <a:cs typeface="STXinwei" charset="-122"/>
              </a:rPr>
              <a:t>O2O</a:t>
            </a:r>
            <a:r>
              <a:rPr lang="zh-CN" altLang="en-US" sz="2400" b="1" dirty="0" smtClean="0">
                <a:solidFill>
                  <a:srgbClr val="FFC000"/>
                </a:solidFill>
                <a:latin typeface="STXinwei" charset="-122"/>
                <a:ea typeface="STXinwei" charset="-122"/>
                <a:cs typeface="STXinwei" charset="-122"/>
              </a:rPr>
              <a:t>场景下用户的真实线上线下消费行为记录</a:t>
            </a:r>
            <a:endParaRPr sz="2400" b="1" dirty="0" smtClean="0">
              <a:solidFill>
                <a:srgbClr val="FFC000"/>
              </a:solidFill>
              <a:latin typeface="STXinwei" charset="-122"/>
              <a:ea typeface="STXinwei" charset="-122"/>
              <a:cs typeface="STXinwei" charset="-122"/>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1183779998"/>
              </p:ext>
            </p:extLst>
          </p:nvPr>
        </p:nvGraphicFramePr>
        <p:xfrm>
          <a:off x="466945" y="1457234"/>
          <a:ext cx="11196735" cy="47212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占位符 2"/>
          <p:cNvSpPr txBox="1">
            <a:spLocks/>
          </p:cNvSpPr>
          <p:nvPr/>
        </p:nvSpPr>
        <p:spPr>
          <a:xfrm>
            <a:off x="312021" y="554091"/>
            <a:ext cx="2154238" cy="4191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zh-CN" altLang="en-US" sz="3200" b="1" dirty="0">
                <a:latin typeface="STXinwei" charset="-122"/>
                <a:ea typeface="STXinwei" charset="-122"/>
                <a:cs typeface="STXinwei" charset="-122"/>
              </a:rPr>
              <a:t>问题描述</a:t>
            </a:r>
          </a:p>
        </p:txBody>
      </p:sp>
    </p:spTree>
    <p:extLst>
      <p:ext uri="{BB962C8B-B14F-4D97-AF65-F5344CB8AC3E}">
        <p14:creationId xmlns:p14="http://schemas.microsoft.com/office/powerpoint/2010/main" val="21428191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2"/>
          <p:cNvSpPr txBox="1">
            <a:spLocks/>
          </p:cNvSpPr>
          <p:nvPr/>
        </p:nvSpPr>
        <p:spPr>
          <a:xfrm>
            <a:off x="312021" y="554091"/>
            <a:ext cx="2154238" cy="4191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zh-CN" altLang="en-US" sz="3200" b="1" dirty="0" smtClean="0">
                <a:latin typeface="STXinwei" charset="-122"/>
                <a:ea typeface="STXinwei" charset="-122"/>
                <a:cs typeface="STXinwei" charset="-122"/>
              </a:rPr>
              <a:t>运行平台</a:t>
            </a:r>
            <a:endParaRPr lang="zh-CN" altLang="en-US" sz="3200" b="1" dirty="0">
              <a:latin typeface="STXinwei" charset="-122"/>
              <a:ea typeface="STXinwei" charset="-122"/>
              <a:cs typeface="STXinwei" charset="-122"/>
            </a:endParaRPr>
          </a:p>
        </p:txBody>
      </p:sp>
      <p:pic>
        <p:nvPicPr>
          <p:cNvPr id="2" name="图片 1"/>
          <p:cNvPicPr>
            <a:picLocks noChangeAspect="1"/>
          </p:cNvPicPr>
          <p:nvPr/>
        </p:nvPicPr>
        <p:blipFill>
          <a:blip r:embed="rId3"/>
          <a:stretch>
            <a:fillRect/>
          </a:stretch>
        </p:blipFill>
        <p:spPr>
          <a:xfrm>
            <a:off x="4297680" y="2174785"/>
            <a:ext cx="2905760" cy="2905760"/>
          </a:xfrm>
          <a:prstGeom prst="rect">
            <a:avLst/>
          </a:prstGeom>
        </p:spPr>
      </p:pic>
      <p:pic>
        <p:nvPicPr>
          <p:cNvPr id="3" name="图片 2"/>
          <p:cNvPicPr>
            <a:picLocks noChangeAspect="1"/>
          </p:cNvPicPr>
          <p:nvPr/>
        </p:nvPicPr>
        <p:blipFill>
          <a:blip r:embed="rId4"/>
          <a:stretch>
            <a:fillRect/>
          </a:stretch>
        </p:blipFill>
        <p:spPr>
          <a:xfrm>
            <a:off x="7203440" y="3150612"/>
            <a:ext cx="965200" cy="12700"/>
          </a:xfrm>
          <a:prstGeom prst="rect">
            <a:avLst/>
          </a:prstGeom>
        </p:spPr>
      </p:pic>
      <p:pic>
        <p:nvPicPr>
          <p:cNvPr id="15" name="图片 14"/>
          <p:cNvPicPr>
            <a:picLocks noChangeAspect="1"/>
          </p:cNvPicPr>
          <p:nvPr/>
        </p:nvPicPr>
        <p:blipFill>
          <a:blip r:embed="rId4"/>
          <a:stretch>
            <a:fillRect/>
          </a:stretch>
        </p:blipFill>
        <p:spPr>
          <a:xfrm>
            <a:off x="3317240" y="4104719"/>
            <a:ext cx="965200" cy="12700"/>
          </a:xfrm>
          <a:prstGeom prst="rect">
            <a:avLst/>
          </a:prstGeom>
        </p:spPr>
      </p:pic>
      <p:sp>
        <p:nvSpPr>
          <p:cNvPr id="17" name="文本框 16"/>
          <p:cNvSpPr txBox="1"/>
          <p:nvPr/>
        </p:nvSpPr>
        <p:spPr>
          <a:xfrm>
            <a:off x="1107440" y="3866015"/>
            <a:ext cx="3870960" cy="2369880"/>
          </a:xfrm>
          <a:prstGeom prst="rect">
            <a:avLst/>
          </a:prstGeom>
          <a:noFill/>
        </p:spPr>
        <p:txBody>
          <a:bodyPr wrap="square" rtlCol="0">
            <a:spAutoFit/>
          </a:bodyPr>
          <a:lstStyle/>
          <a:p>
            <a:r>
              <a:rPr kumimoji="1" lang="zh-CN" altLang="en-US" sz="2800" dirty="0" smtClean="0">
                <a:solidFill>
                  <a:srgbClr val="FFC000"/>
                </a:solidFill>
                <a:latin typeface="STXinwei" charset="-122"/>
                <a:ea typeface="STXinwei" charset="-122"/>
                <a:cs typeface="STXinwei" charset="-122"/>
              </a:rPr>
              <a:t>分布式平台</a:t>
            </a:r>
            <a:endParaRPr kumimoji="1" lang="en-US" altLang="zh-CN" sz="2800" dirty="0" smtClean="0">
              <a:solidFill>
                <a:srgbClr val="FFC000"/>
              </a:solidFill>
              <a:latin typeface="STXinwei" charset="-122"/>
              <a:ea typeface="STXinwei" charset="-122"/>
              <a:cs typeface="STXinwei" charset="-122"/>
            </a:endParaRPr>
          </a:p>
          <a:p>
            <a:pPr marL="457200" indent="-457200">
              <a:buFont typeface="Arial" charset="0"/>
              <a:buChar char="•"/>
            </a:pPr>
            <a:r>
              <a:rPr kumimoji="1" lang="zh-CN" altLang="en-US" sz="2400" dirty="0" smtClean="0">
                <a:latin typeface="STXinwei" charset="-122"/>
                <a:ea typeface="STXinwei" charset="-122"/>
                <a:cs typeface="STXinwei" charset="-122"/>
              </a:rPr>
              <a:t>运行高效</a:t>
            </a:r>
            <a:endParaRPr kumimoji="1" lang="en-US" altLang="zh-CN" sz="2400" dirty="0" smtClean="0">
              <a:latin typeface="STXinwei" charset="-122"/>
              <a:ea typeface="STXinwei" charset="-122"/>
              <a:cs typeface="STXinwei" charset="-122"/>
            </a:endParaRPr>
          </a:p>
          <a:p>
            <a:pPr marL="457200" indent="-457200">
              <a:buFont typeface="Arial" charset="0"/>
              <a:buChar char="•"/>
            </a:pPr>
            <a:r>
              <a:rPr kumimoji="1" lang="zh-CN" altLang="en-US" sz="2400" dirty="0" smtClean="0">
                <a:latin typeface="STXinwei" charset="-122"/>
                <a:ea typeface="STXinwei" charset="-122"/>
                <a:cs typeface="STXinwei" charset="-122"/>
              </a:rPr>
              <a:t>更多地关注算法、模型</a:t>
            </a:r>
            <a:endParaRPr kumimoji="1" lang="en-US" altLang="zh-CN" sz="2400" dirty="0" smtClean="0">
              <a:latin typeface="STXinwei" charset="-122"/>
              <a:ea typeface="STXinwei" charset="-122"/>
              <a:cs typeface="STXinwei" charset="-122"/>
            </a:endParaRPr>
          </a:p>
          <a:p>
            <a:pPr marL="457200" indent="-457200">
              <a:buFont typeface="Arial" charset="0"/>
              <a:buChar char="•"/>
            </a:pPr>
            <a:r>
              <a:rPr kumimoji="1" lang="zh-CN" altLang="en-US" sz="2400" dirty="0" smtClean="0">
                <a:latin typeface="STXinwei" charset="-122"/>
                <a:ea typeface="STXinwei" charset="-122"/>
                <a:cs typeface="STXinwei" charset="-122"/>
              </a:rPr>
              <a:t>受限的资源要求我们不仅要算法精确，也要尽可能降低模型复杂度</a:t>
            </a:r>
            <a:endParaRPr kumimoji="1" lang="zh-CN" altLang="en-US" sz="2400" dirty="0">
              <a:latin typeface="STXinwei" charset="-122"/>
              <a:ea typeface="STXinwei" charset="-122"/>
              <a:cs typeface="STXinwei" charset="-122"/>
            </a:endParaRPr>
          </a:p>
        </p:txBody>
      </p:sp>
      <p:pic>
        <p:nvPicPr>
          <p:cNvPr id="18" name="图片 17"/>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5175250" y="3076902"/>
            <a:ext cx="1130300" cy="1081157"/>
          </a:xfrm>
          <a:prstGeom prst="rect">
            <a:avLst/>
          </a:prstGeom>
        </p:spPr>
      </p:pic>
      <p:sp>
        <p:nvSpPr>
          <p:cNvPr id="19" name="文本框 18"/>
          <p:cNvSpPr txBox="1"/>
          <p:nvPr/>
        </p:nvSpPr>
        <p:spPr>
          <a:xfrm>
            <a:off x="8458200" y="2889002"/>
            <a:ext cx="3388360" cy="2739211"/>
          </a:xfrm>
          <a:prstGeom prst="rect">
            <a:avLst/>
          </a:prstGeom>
          <a:noFill/>
        </p:spPr>
        <p:txBody>
          <a:bodyPr wrap="square" rtlCol="0">
            <a:spAutoFit/>
          </a:bodyPr>
          <a:lstStyle/>
          <a:p>
            <a:r>
              <a:rPr kumimoji="1" lang="zh-CN" altLang="en-US" sz="2800" dirty="0" smtClean="0">
                <a:solidFill>
                  <a:srgbClr val="FFC000"/>
                </a:solidFill>
                <a:latin typeface="STXinwei" charset="-122"/>
                <a:ea typeface="STXinwei" charset="-122"/>
                <a:cs typeface="STXinwei" charset="-122"/>
              </a:rPr>
              <a:t>真实的业务场景</a:t>
            </a:r>
            <a:endParaRPr kumimoji="1" lang="en-US" altLang="zh-CN" sz="2800" dirty="0" smtClean="0">
              <a:solidFill>
                <a:srgbClr val="FFC000"/>
              </a:solidFill>
              <a:latin typeface="STXinwei" charset="-122"/>
              <a:ea typeface="STXinwei" charset="-122"/>
              <a:cs typeface="STXinwei" charset="-122"/>
            </a:endParaRPr>
          </a:p>
          <a:p>
            <a:pPr marL="342900" indent="-342900">
              <a:buFont typeface="Arial" charset="0"/>
              <a:buChar char="•"/>
            </a:pPr>
            <a:r>
              <a:rPr kumimoji="1" lang="zh-CN" altLang="en-US" sz="2400" dirty="0" smtClean="0">
                <a:latin typeface="STXinwei" charset="-122"/>
                <a:ea typeface="STXinwei" charset="-122"/>
                <a:cs typeface="STXinwei" charset="-122"/>
              </a:rPr>
              <a:t>千万级别的数据量</a:t>
            </a:r>
            <a:endParaRPr kumimoji="1" lang="en-US" altLang="zh-CN" sz="2400" dirty="0" smtClean="0">
              <a:latin typeface="STXinwei" charset="-122"/>
              <a:ea typeface="STXinwei" charset="-122"/>
              <a:cs typeface="STXinwei" charset="-122"/>
            </a:endParaRPr>
          </a:p>
          <a:p>
            <a:pPr marL="342900" indent="-342900">
              <a:buFont typeface="Arial" charset="0"/>
              <a:buChar char="•"/>
            </a:pPr>
            <a:r>
              <a:rPr kumimoji="1" lang="zh-CN" altLang="en-US" sz="2400" dirty="0" smtClean="0">
                <a:latin typeface="STXinwei" charset="-122"/>
                <a:ea typeface="STXinwei" charset="-122"/>
                <a:cs typeface="STXinwei" charset="-122"/>
              </a:rPr>
              <a:t>巨大的商业潜力</a:t>
            </a:r>
            <a:endParaRPr kumimoji="1" lang="en-US" altLang="zh-CN" sz="2400" dirty="0" smtClean="0">
              <a:latin typeface="STXinwei" charset="-122"/>
              <a:ea typeface="STXinwei" charset="-122"/>
              <a:cs typeface="STXinwei" charset="-122"/>
            </a:endParaRPr>
          </a:p>
          <a:p>
            <a:pPr marL="342900" indent="-342900">
              <a:buFont typeface="Arial" charset="0"/>
              <a:buChar char="•"/>
            </a:pPr>
            <a:r>
              <a:rPr kumimoji="1" lang="zh-CN" altLang="en-US" sz="2400" dirty="0" smtClean="0">
                <a:latin typeface="STXinwei" charset="-122"/>
                <a:ea typeface="STXinwei" charset="-122"/>
                <a:cs typeface="STXinwei" charset="-122"/>
              </a:rPr>
              <a:t>接近工业实际的运行平台，可以高效地进行商业转化。</a:t>
            </a:r>
            <a:endParaRPr kumimoji="1" lang="en-US" altLang="zh-CN" sz="2400" dirty="0" smtClean="0">
              <a:latin typeface="STXinwei" charset="-122"/>
              <a:ea typeface="STXinwei" charset="-122"/>
              <a:cs typeface="STXinwei" charset="-122"/>
            </a:endParaRPr>
          </a:p>
          <a:p>
            <a:endParaRPr kumimoji="1" lang="zh-CN" altLang="en-US" sz="2400" dirty="0">
              <a:latin typeface="STXinwei" charset="-122"/>
              <a:ea typeface="STXinwei" charset="-122"/>
              <a:cs typeface="STXinwei" charset="-122"/>
            </a:endParaRPr>
          </a:p>
        </p:txBody>
      </p:sp>
      <p:sp>
        <p:nvSpPr>
          <p:cNvPr id="20" name="文本框 19"/>
          <p:cNvSpPr txBox="1"/>
          <p:nvPr/>
        </p:nvSpPr>
        <p:spPr>
          <a:xfrm>
            <a:off x="3599815" y="1343059"/>
            <a:ext cx="5033010" cy="523220"/>
          </a:xfrm>
          <a:prstGeom prst="rect">
            <a:avLst/>
          </a:prstGeom>
          <a:noFill/>
        </p:spPr>
        <p:txBody>
          <a:bodyPr wrap="square" rtlCol="0">
            <a:spAutoFit/>
          </a:bodyPr>
          <a:lstStyle/>
          <a:p>
            <a:r>
              <a:rPr kumimoji="1" lang="zh-CN" altLang="en-US" sz="2800" smtClean="0">
                <a:latin typeface="STXinwei" charset="-122"/>
                <a:ea typeface="STXinwei" charset="-122"/>
                <a:cs typeface="STXinwei" charset="-122"/>
              </a:rPr>
              <a:t>非常接近</a:t>
            </a:r>
            <a:r>
              <a:rPr kumimoji="1" lang="zh-CN" altLang="en-US" sz="2800" dirty="0" smtClean="0">
                <a:latin typeface="STXinwei" charset="-122"/>
                <a:ea typeface="STXinwei" charset="-122"/>
                <a:cs typeface="STXinwei" charset="-122"/>
              </a:rPr>
              <a:t>实际</a:t>
            </a:r>
            <a:r>
              <a:rPr kumimoji="1" lang="zh-CN" altLang="en-US" sz="2800" smtClean="0">
                <a:latin typeface="STXinwei" charset="-122"/>
                <a:ea typeface="STXinwei" charset="-122"/>
                <a:cs typeface="STXinwei" charset="-122"/>
              </a:rPr>
              <a:t>应用的题目！</a:t>
            </a:r>
            <a:endParaRPr kumimoji="1" lang="zh-CN" altLang="en-US" sz="2800" dirty="0">
              <a:latin typeface="STXinwei" charset="-122"/>
              <a:ea typeface="STXinwei" charset="-122"/>
              <a:cs typeface="STXinwei" charset="-122"/>
            </a:endParaRPr>
          </a:p>
        </p:txBody>
      </p:sp>
    </p:spTree>
    <p:extLst>
      <p:ext uri="{BB962C8B-B14F-4D97-AF65-F5344CB8AC3E}">
        <p14:creationId xmlns:p14="http://schemas.microsoft.com/office/powerpoint/2010/main" val="14968937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4729632" y="3612978"/>
            <a:ext cx="2551113" cy="508000"/>
          </a:xfrm>
        </p:spPr>
        <p:txBody>
          <a:bodyPr/>
          <a:lstStyle/>
          <a:p>
            <a:pPr algn="ctr"/>
            <a:r>
              <a:rPr lang="zh-CN" altLang="en-US" dirty="0" smtClean="0">
                <a:latin typeface="STXinwei" charset="-122"/>
                <a:ea typeface="STXinwei" charset="-122"/>
                <a:cs typeface="STXinwei" charset="-122"/>
              </a:rPr>
              <a:t>算法框架</a:t>
            </a:r>
            <a:endParaRPr lang="zh-CN" altLang="en-US" dirty="0">
              <a:latin typeface="STXinwei" charset="-122"/>
              <a:ea typeface="STXinwei" charset="-122"/>
              <a:cs typeface="STXinwei" charset="-122"/>
            </a:endParaRPr>
          </a:p>
        </p:txBody>
      </p:sp>
      <p:sp>
        <p:nvSpPr>
          <p:cNvPr id="3" name="文本框 2"/>
          <p:cNvSpPr txBox="1"/>
          <p:nvPr/>
        </p:nvSpPr>
        <p:spPr>
          <a:xfrm>
            <a:off x="5614988" y="2074459"/>
            <a:ext cx="928687" cy="1323439"/>
          </a:xfrm>
          <a:prstGeom prst="rect">
            <a:avLst/>
          </a:prstGeom>
          <a:noFill/>
        </p:spPr>
        <p:txBody>
          <a:bodyPr wrap="square" rtlCol="0">
            <a:spAutoFit/>
          </a:bodyPr>
          <a:lstStyle/>
          <a:p>
            <a:r>
              <a:rPr lang="en-US" altLang="zh-CN" sz="8000" b="1" dirty="0" smtClean="0"/>
              <a:t>2</a:t>
            </a:r>
            <a:endParaRPr lang="zh-CN" altLang="en-US" sz="8000" b="1" dirty="0"/>
          </a:p>
        </p:txBody>
      </p:sp>
    </p:spTree>
    <p:extLst>
      <p:ext uri="{BB962C8B-B14F-4D97-AF65-F5344CB8AC3E}">
        <p14:creationId xmlns:p14="http://schemas.microsoft.com/office/powerpoint/2010/main" val="4855133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形状 32"/>
          <p:cNvSpPr/>
          <p:nvPr/>
        </p:nvSpPr>
        <p:spPr>
          <a:xfrm>
            <a:off x="7489573" y="3232247"/>
            <a:ext cx="2356306" cy="2356306"/>
          </a:xfrm>
          <a:prstGeom prst="leftCircularArrow">
            <a:avLst>
              <a:gd name="adj1" fmla="val 2550"/>
              <a:gd name="adj2" fmla="val 309429"/>
              <a:gd name="adj3" fmla="val 2084940"/>
              <a:gd name="adj4" fmla="val 9024489"/>
              <a:gd name="adj5" fmla="val 2975"/>
            </a:avLst>
          </a:prstGeom>
        </p:spPr>
        <p:style>
          <a:lnRef idx="0">
            <a:schemeClr val="accent1">
              <a:tint val="60000"/>
              <a:hueOff val="0"/>
              <a:satOff val="0"/>
              <a:lumOff val="0"/>
              <a:alphaOff val="0"/>
            </a:schemeClr>
          </a:lnRef>
          <a:fillRef idx="3">
            <a:schemeClr val="accent1">
              <a:tint val="60000"/>
              <a:hueOff val="0"/>
              <a:satOff val="0"/>
              <a:lumOff val="0"/>
              <a:alphaOff val="0"/>
            </a:schemeClr>
          </a:fillRef>
          <a:effectRef idx="3">
            <a:schemeClr val="accent1">
              <a:tint val="60000"/>
              <a:hueOff val="0"/>
              <a:satOff val="0"/>
              <a:lumOff val="0"/>
              <a:alphaOff val="0"/>
            </a:schemeClr>
          </a:effectRef>
          <a:fontRef idx="minor">
            <a:schemeClr val="lt1"/>
          </a:fontRef>
        </p:style>
      </p:sp>
      <p:graphicFrame>
        <p:nvGraphicFramePr>
          <p:cNvPr id="6" name="图表 5"/>
          <p:cNvGraphicFramePr/>
          <p:nvPr>
            <p:extLst>
              <p:ext uri="{D42A27DB-BD31-4B8C-83A1-F6EECF244321}">
                <p14:modId xmlns:p14="http://schemas.microsoft.com/office/powerpoint/2010/main" val="2077666732"/>
              </p:ext>
            </p:extLst>
          </p:nvPr>
        </p:nvGraphicFramePr>
        <p:xfrm>
          <a:off x="651069" y="923520"/>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1" name="组 10"/>
          <p:cNvGrpSpPr/>
          <p:nvPr/>
        </p:nvGrpSpPr>
        <p:grpSpPr>
          <a:xfrm>
            <a:off x="9453640" y="3232247"/>
            <a:ext cx="2014779" cy="801211"/>
            <a:chOff x="6113078" y="3243474"/>
            <a:chExt cx="2014779" cy="801211"/>
          </a:xfrm>
        </p:grpSpPr>
        <p:sp>
          <p:nvSpPr>
            <p:cNvPr id="12" name="圆角矩形 11"/>
            <p:cNvSpPr/>
            <p:nvPr/>
          </p:nvSpPr>
          <p:spPr>
            <a:xfrm>
              <a:off x="6113078" y="3243474"/>
              <a:ext cx="2014779" cy="801211"/>
            </a:xfrm>
            <a:prstGeom prst="roundRect">
              <a:avLst>
                <a:gd name="adj" fmla="val 10000"/>
              </a:avLst>
            </a:prstGeom>
          </p:spPr>
          <p:style>
            <a:lnRef idx="0">
              <a:schemeClr val="lt2">
                <a:hueOff val="0"/>
                <a:satOff val="0"/>
                <a:lumOff val="0"/>
                <a:alphaOff val="0"/>
              </a:schemeClr>
            </a:lnRef>
            <a:fillRef idx="3">
              <a:schemeClr val="dk2">
                <a:hueOff val="0"/>
                <a:satOff val="0"/>
                <a:lumOff val="0"/>
                <a:alphaOff val="0"/>
              </a:schemeClr>
            </a:fillRef>
            <a:effectRef idx="3">
              <a:schemeClr val="dk2">
                <a:hueOff val="0"/>
                <a:satOff val="0"/>
                <a:lumOff val="0"/>
                <a:alphaOff val="0"/>
              </a:schemeClr>
            </a:effectRef>
            <a:fontRef idx="minor">
              <a:schemeClr val="lt1"/>
            </a:fontRef>
          </p:style>
        </p:sp>
        <p:sp>
          <p:nvSpPr>
            <p:cNvPr id="13" name="圆角矩形 4"/>
            <p:cNvSpPr/>
            <p:nvPr/>
          </p:nvSpPr>
          <p:spPr>
            <a:xfrm>
              <a:off x="6136545" y="3266941"/>
              <a:ext cx="1967845" cy="75427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45720" rIns="68580" bIns="45720" numCol="1" spcCol="1270" anchor="ctr" anchorCtr="0">
              <a:noAutofit/>
            </a:bodyPr>
            <a:lstStyle/>
            <a:p>
              <a:pPr lvl="0" algn="ctr" defTabSz="1600200">
                <a:lnSpc>
                  <a:spcPct val="90000"/>
                </a:lnSpc>
                <a:spcBef>
                  <a:spcPct val="0"/>
                </a:spcBef>
                <a:spcAft>
                  <a:spcPct val="35000"/>
                </a:spcAft>
              </a:pPr>
              <a:r>
                <a:rPr lang="zh-CN" altLang="en-US" sz="3600" kern="1200" dirty="0" smtClean="0">
                  <a:latin typeface="STXinwei" charset="-122"/>
                  <a:ea typeface="STXinwei" charset="-122"/>
                  <a:cs typeface="STXinwei" charset="-122"/>
                </a:rPr>
                <a:t>预测</a:t>
              </a:r>
              <a:endParaRPr lang="zh-CN" altLang="en-US" sz="3600" kern="1200" dirty="0">
                <a:latin typeface="STXinwei" charset="-122"/>
                <a:ea typeface="STXinwei" charset="-122"/>
                <a:cs typeface="STXinwei" charset="-122"/>
              </a:endParaRPr>
            </a:p>
          </p:txBody>
        </p:sp>
      </p:grpSp>
      <p:sp>
        <p:nvSpPr>
          <p:cNvPr id="15" name="文本占位符 2"/>
          <p:cNvSpPr txBox="1">
            <a:spLocks/>
          </p:cNvSpPr>
          <p:nvPr/>
        </p:nvSpPr>
        <p:spPr>
          <a:xfrm>
            <a:off x="312021" y="554091"/>
            <a:ext cx="2154238" cy="4191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zh-CN" altLang="en-US" sz="3200" b="1" dirty="0">
                <a:latin typeface="STXinwei" charset="-122"/>
                <a:ea typeface="STXinwei" charset="-122"/>
                <a:cs typeface="STXinwei" charset="-122"/>
              </a:rPr>
              <a:t>算法框架</a:t>
            </a:r>
          </a:p>
        </p:txBody>
      </p:sp>
    </p:spTree>
    <p:extLst>
      <p:ext uri="{BB962C8B-B14F-4D97-AF65-F5344CB8AC3E}">
        <p14:creationId xmlns:p14="http://schemas.microsoft.com/office/powerpoint/2010/main" val="9784119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idx="4294967295"/>
          </p:nvPr>
        </p:nvSpPr>
        <p:spPr>
          <a:xfrm>
            <a:off x="4729632" y="3612978"/>
            <a:ext cx="2551113" cy="508000"/>
          </a:xfrm>
        </p:spPr>
        <p:txBody>
          <a:bodyPr/>
          <a:lstStyle/>
          <a:p>
            <a:pPr algn="ctr"/>
            <a:r>
              <a:rPr lang="zh-CN" altLang="en-US" dirty="0" smtClean="0">
                <a:latin typeface="STXinwei" charset="-122"/>
                <a:ea typeface="STXinwei" charset="-122"/>
                <a:cs typeface="STXinwei" charset="-122"/>
              </a:rPr>
              <a:t>数据划分</a:t>
            </a:r>
            <a:endParaRPr lang="zh-CN" altLang="en-US" dirty="0">
              <a:latin typeface="STXinwei" charset="-122"/>
              <a:ea typeface="STXinwei" charset="-122"/>
              <a:cs typeface="STXinwei" charset="-122"/>
            </a:endParaRPr>
          </a:p>
        </p:txBody>
      </p:sp>
      <p:sp>
        <p:nvSpPr>
          <p:cNvPr id="3" name="文本框 2"/>
          <p:cNvSpPr txBox="1"/>
          <p:nvPr/>
        </p:nvSpPr>
        <p:spPr>
          <a:xfrm>
            <a:off x="5614988" y="2074459"/>
            <a:ext cx="928687" cy="1323439"/>
          </a:xfrm>
          <a:prstGeom prst="rect">
            <a:avLst/>
          </a:prstGeom>
          <a:noFill/>
        </p:spPr>
        <p:txBody>
          <a:bodyPr wrap="square" rtlCol="0">
            <a:spAutoFit/>
          </a:bodyPr>
          <a:lstStyle/>
          <a:p>
            <a:r>
              <a:rPr lang="en-US" altLang="zh-CN" sz="8000" b="1" dirty="0"/>
              <a:t>3</a:t>
            </a:r>
            <a:endParaRPr lang="zh-CN" altLang="en-US" sz="8000" b="1"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离子">
  <a:themeElements>
    <a:clrScheme name="离子">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离子">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离子">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xmlns="" name="Ion" id="{B8441ADB-2E43-4AF7-B97A-BD870242C6A8}" vid="{292E63A9-BB86-4E3D-B92A-7223C6510D2E}"/>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1938</TotalTime>
  <Words>1098</Words>
  <Application>Microsoft Macintosh PowerPoint</Application>
  <PresentationFormat>自定义</PresentationFormat>
  <Paragraphs>198</Paragraphs>
  <Slides>20</Slides>
  <Notes>16</Notes>
  <HiddenSlides>0</HiddenSlides>
  <MMClips>0</MMClips>
  <ScaleCrop>false</ScaleCrop>
  <HeadingPairs>
    <vt:vector size="4" baseType="variant">
      <vt:variant>
        <vt:lpstr>主题</vt:lpstr>
      </vt:variant>
      <vt:variant>
        <vt:i4>1</vt:i4>
      </vt:variant>
      <vt:variant>
        <vt:lpstr>幻灯片标题</vt:lpstr>
      </vt:variant>
      <vt:variant>
        <vt:i4>20</vt:i4>
      </vt:variant>
    </vt:vector>
  </HeadingPairs>
  <TitlesOfParts>
    <vt:vector size="21" baseType="lpstr">
      <vt:lpstr>离子</vt:lpstr>
      <vt:lpstr>PowerPoint 演示文稿</vt:lpstr>
      <vt:lpstr>PowerPoint 演示文稿</vt:lpstr>
      <vt:lpstr>问题描述</vt:lpstr>
      <vt:lpstr>PowerPoint 演示文稿</vt:lpstr>
      <vt:lpstr>PowerPoint 演示文稿</vt:lpstr>
      <vt:lpstr>PowerPoint 演示文稿</vt:lpstr>
      <vt:lpstr>算法框架</vt:lpstr>
      <vt:lpstr>PowerPoint 演示文稿</vt:lpstr>
      <vt:lpstr>数据划分</vt:lpstr>
      <vt:lpstr>PowerPoint 演示文稿</vt:lpstr>
      <vt:lpstr>特征工程</vt:lpstr>
      <vt:lpstr>PowerPoint 演示文稿</vt:lpstr>
      <vt:lpstr>PowerPoint 演示文稿</vt:lpstr>
      <vt:lpstr>PowerPoint 演示文稿</vt:lpstr>
      <vt:lpstr>模型融合</vt:lpstr>
      <vt:lpstr>PowerPoint 演示文稿</vt:lpstr>
      <vt:lpstr>PowerPoint 演示文稿</vt:lpstr>
      <vt:lpstr>总结</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帐户</dc:creator>
  <cp:lastModifiedBy>阿宝 完颜</cp:lastModifiedBy>
  <cp:revision>812</cp:revision>
  <dcterms:created xsi:type="dcterms:W3CDTF">2015-07-23T02:26:00Z</dcterms:created>
  <dcterms:modified xsi:type="dcterms:W3CDTF">2016-12-27T01:58:10Z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2052-10.1.0.5603</vt:lpwstr>
  </property>
</Properties>
</file>

<file path=docProps/thumbnail.jpeg>
</file>